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2"/>
  </p:notesMasterIdLst>
  <p:sldIdLst>
    <p:sldId id="260" r:id="rId2"/>
    <p:sldId id="284" r:id="rId3"/>
    <p:sldId id="270" r:id="rId4"/>
    <p:sldId id="272" r:id="rId5"/>
    <p:sldId id="285" r:id="rId6"/>
    <p:sldId id="276" r:id="rId7"/>
    <p:sldId id="277" r:id="rId8"/>
    <p:sldId id="271" r:id="rId9"/>
    <p:sldId id="283" r:id="rId10"/>
    <p:sldId id="278" r:id="rId11"/>
    <p:sldId id="279" r:id="rId12"/>
    <p:sldId id="287" r:id="rId13"/>
    <p:sldId id="286" r:id="rId14"/>
    <p:sldId id="280" r:id="rId15"/>
    <p:sldId id="268" r:id="rId16"/>
    <p:sldId id="274" r:id="rId17"/>
    <p:sldId id="262" r:id="rId18"/>
    <p:sldId id="265" r:id="rId19"/>
    <p:sldId id="267" r:id="rId20"/>
    <p:sldId id="263" r:id="rId21"/>
  </p:sldIdLst>
  <p:sldSz cx="9144000" cy="5143500" type="screen16x9"/>
  <p:notesSz cx="6858000" cy="9144000"/>
  <p:embeddedFontLst>
    <p:embeddedFont>
      <p:font typeface="Nunito" panose="020B060402020202020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lissa Pore" initials="MP" lastIdx="0" clrIdx="0">
    <p:extLst>
      <p:ext uri="{19B8F6BF-5375-455C-9EA6-DF929625EA0E}">
        <p15:presenceInfo xmlns:p15="http://schemas.microsoft.com/office/powerpoint/2012/main" userId="Melissa Por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090B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8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8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0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rgbClr val="05090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neos.jpl.nasa.gov/" TargetMode="External"/><Relationship Id="rId2" Type="http://schemas.openxmlformats.org/officeDocument/2006/relationships/hyperlink" Target="https://scan-now.gsfc.nasa.gov/scan" TargetMode="Externa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youtube.com/channel/UCG2DQOp0cfLojcvvDGvWCHA?sub_confirmation=1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W5RhA5LCvY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greatbigstory.com/stories/the-teens-launching-africa-s-first-private-satellite?playall=1481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00;p12"/>
          <p:cNvPicPr preferRelativeResize="0"/>
          <p:nvPr/>
        </p:nvPicPr>
        <p:blipFill rotWithShape="1">
          <a:blip r:embed="rId2">
            <a:alphaModFix/>
          </a:blip>
          <a:srcRect l="-551" t="15604" r="-315"/>
          <a:stretch/>
        </p:blipFill>
        <p:spPr>
          <a:xfrm>
            <a:off x="-50400" y="0"/>
            <a:ext cx="92231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103405" y="4102462"/>
            <a:ext cx="89480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800" dirty="0" smtClean="0">
              <a:solidFill>
                <a:schemeClr val="tx1"/>
              </a:solidFill>
            </a:endParaRPr>
          </a:p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Presenter </a:t>
            </a:r>
            <a:r>
              <a:rPr lang="en-US" sz="1800" b="1" dirty="0" smtClean="0">
                <a:solidFill>
                  <a:schemeClr val="tx1"/>
                </a:solidFill>
              </a:rPr>
              <a:t>Melissa Pore</a:t>
            </a:r>
            <a:r>
              <a:rPr lang="en-US" sz="1800" dirty="0" smtClean="0">
                <a:solidFill>
                  <a:schemeClr val="tx1"/>
                </a:solidFill>
              </a:rPr>
              <a:t>, M.Ed.  KM4CZN</a:t>
            </a:r>
          </a:p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Co-Presenter Mark </a:t>
            </a:r>
            <a:r>
              <a:rPr lang="en-US" sz="1800" dirty="0" err="1" smtClean="0">
                <a:solidFill>
                  <a:schemeClr val="tx1"/>
                </a:solidFill>
              </a:rPr>
              <a:t>Stenglein</a:t>
            </a:r>
            <a:r>
              <a:rPr lang="en-US" sz="1800" dirty="0" smtClean="0">
                <a:solidFill>
                  <a:schemeClr val="tx1"/>
                </a:solidFill>
              </a:rPr>
              <a:t>  KN4IJZ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3405" y="216140"/>
            <a:ext cx="89480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When the </a:t>
            </a:r>
            <a:r>
              <a:rPr lang="en-US" sz="3600" b="1" dirty="0" smtClean="0">
                <a:solidFill>
                  <a:schemeClr val="tx1"/>
                </a:solidFill>
              </a:rPr>
              <a:t>Sky </a:t>
            </a:r>
            <a:r>
              <a:rPr lang="en-US" sz="3600" b="1" dirty="0">
                <a:solidFill>
                  <a:schemeClr val="tx1"/>
                </a:solidFill>
              </a:rPr>
              <a:t>is </a:t>
            </a:r>
            <a:r>
              <a:rPr lang="en-US" sz="3600" b="1" dirty="0" smtClean="0">
                <a:solidFill>
                  <a:schemeClr val="tx1"/>
                </a:solidFill>
              </a:rPr>
              <a:t>No Longer </a:t>
            </a:r>
            <a:r>
              <a:rPr lang="en-US" sz="3600" b="1" dirty="0">
                <a:solidFill>
                  <a:schemeClr val="tx1"/>
                </a:solidFill>
              </a:rPr>
              <a:t>the </a:t>
            </a:r>
            <a:r>
              <a:rPr lang="en-US" sz="3600" b="1" dirty="0" smtClean="0">
                <a:solidFill>
                  <a:schemeClr val="tx1"/>
                </a:solidFill>
              </a:rPr>
              <a:t>Limit!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Using </a:t>
            </a:r>
            <a:r>
              <a:rPr lang="en-US" sz="1600" dirty="0" err="1">
                <a:solidFill>
                  <a:schemeClr val="tx1"/>
                </a:solidFill>
              </a:rPr>
              <a:t>IoT</a:t>
            </a:r>
            <a:r>
              <a:rPr lang="en-US" sz="1600" dirty="0">
                <a:solidFill>
                  <a:schemeClr val="tx1"/>
                </a:solidFill>
              </a:rPr>
              <a:t> Technology to make a Weather Station that will </a:t>
            </a:r>
            <a:r>
              <a:rPr lang="en-US" sz="1600" b="1" i="1" dirty="0">
                <a:solidFill>
                  <a:schemeClr val="tx1"/>
                </a:solidFill>
              </a:rPr>
              <a:t>FLY IN SPACE</a:t>
            </a:r>
            <a:r>
              <a:rPr lang="en-US" sz="1600" dirty="0">
                <a:solidFill>
                  <a:schemeClr val="tx1"/>
                </a:solidFill>
              </a:rPr>
              <a:t>“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2521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150" y="519029"/>
            <a:ext cx="7505700" cy="954600"/>
          </a:xfrm>
        </p:spPr>
        <p:txBody>
          <a:bodyPr/>
          <a:lstStyle/>
          <a:p>
            <a:r>
              <a:rPr lang="en-US" dirty="0" smtClean="0"/>
              <a:t>Out of the Box with </a:t>
            </a:r>
            <a:r>
              <a:rPr lang="en-US" dirty="0" err="1" smtClean="0"/>
              <a:t>XinaBox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200" y="1378725"/>
            <a:ext cx="2915029" cy="2448000"/>
          </a:xfrm>
        </p:spPr>
        <p:txBody>
          <a:bodyPr/>
          <a:lstStyle/>
          <a:p>
            <a:r>
              <a:rPr lang="en-US" sz="2000" dirty="0"/>
              <a:t>Open up kits in </a:t>
            </a:r>
            <a:r>
              <a:rPr lang="en-US" sz="2000" dirty="0" smtClean="0"/>
              <a:t>groups.</a:t>
            </a:r>
          </a:p>
          <a:p>
            <a:r>
              <a:rPr lang="en-US" sz="2000" dirty="0" smtClean="0"/>
              <a:t>Identify components.</a:t>
            </a:r>
            <a:endParaRPr lang="en-US" sz="2000" dirty="0"/>
          </a:p>
          <a:p>
            <a:r>
              <a:rPr lang="en-US" sz="2000" dirty="0"/>
              <a:t>Construct weather </a:t>
            </a:r>
            <a:r>
              <a:rPr lang="en-US" sz="2000" dirty="0" smtClean="0"/>
              <a:t>stations.</a:t>
            </a:r>
          </a:p>
          <a:p>
            <a:r>
              <a:rPr lang="en-US" sz="2000" dirty="0" smtClean="0"/>
              <a:t>View </a:t>
            </a:r>
            <a:r>
              <a:rPr lang="en-US" sz="2000" dirty="0"/>
              <a:t>data on </a:t>
            </a:r>
            <a:r>
              <a:rPr lang="en-US" sz="2000" dirty="0" smtClean="0"/>
              <a:t>LED screen.</a:t>
            </a:r>
            <a:endParaRPr lang="en-US" sz="2000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1" t="8492"/>
          <a:stretch/>
        </p:blipFill>
        <p:spPr>
          <a:xfrm>
            <a:off x="3998685" y="1077828"/>
            <a:ext cx="4731658" cy="365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3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200" y="327200"/>
            <a:ext cx="7505700" cy="954600"/>
          </a:xfrm>
        </p:spPr>
        <p:txBody>
          <a:bodyPr/>
          <a:lstStyle/>
          <a:p>
            <a:r>
              <a:rPr lang="en-US" sz="2400" dirty="0" smtClean="0"/>
              <a:t>Your turn!</a:t>
            </a:r>
            <a:r>
              <a:rPr lang="en-US" sz="2400" dirty="0"/>
              <a:t> </a:t>
            </a:r>
            <a:r>
              <a:rPr lang="en-US" sz="2400" dirty="0" smtClean="0"/>
              <a:t>– </a:t>
            </a:r>
            <a:br>
              <a:rPr lang="en-US" sz="2400" dirty="0" smtClean="0"/>
            </a:br>
            <a:r>
              <a:rPr lang="en-US" sz="2400" dirty="0" smtClean="0"/>
              <a:t>Let’s </a:t>
            </a:r>
            <a:r>
              <a:rPr lang="en-US" sz="2400" dirty="0"/>
              <a:t>Build a Weather Satellite!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9200" y="1488562"/>
            <a:ext cx="4066050" cy="2933925"/>
          </a:xfrm>
        </p:spPr>
        <p:txBody>
          <a:bodyPr/>
          <a:lstStyle/>
          <a:p>
            <a:pPr marL="146050" indent="0">
              <a:buNone/>
            </a:pPr>
            <a:r>
              <a:rPr lang="en-US" sz="2000" dirty="0" smtClean="0"/>
              <a:t>1. With your mission team, you will collect data in three different locations in the room.</a:t>
            </a:r>
          </a:p>
          <a:p>
            <a:pPr marL="146050" indent="0">
              <a:buNone/>
            </a:pPr>
            <a:endParaRPr lang="en-US" sz="2000" dirty="0"/>
          </a:p>
          <a:p>
            <a:pPr marL="146050" indent="0">
              <a:buNone/>
            </a:pPr>
            <a:r>
              <a:rPr lang="en-US" sz="2000" dirty="0" smtClean="0"/>
              <a:t>2. Record the temperature and air pressure. 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" b="16851"/>
          <a:stretch/>
        </p:blipFill>
        <p:spPr>
          <a:xfrm>
            <a:off x="4762425" y="474850"/>
            <a:ext cx="3857625" cy="41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0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113" y="644000"/>
            <a:ext cx="7505700" cy="954600"/>
          </a:xfrm>
        </p:spPr>
        <p:txBody>
          <a:bodyPr/>
          <a:lstStyle/>
          <a:p>
            <a:r>
              <a:rPr lang="en-US" dirty="0" smtClean="0"/>
              <a:t>Predict, Collect, Analyze, and Conclude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4319" y="1396800"/>
            <a:ext cx="4793456" cy="3041925"/>
          </a:xfrm>
        </p:spPr>
        <p:txBody>
          <a:bodyPr/>
          <a:lstStyle/>
          <a:p>
            <a:pPr marL="146050" indent="0">
              <a:buNone/>
            </a:pPr>
            <a:r>
              <a:rPr lang="en-US" sz="2000" b="1" u="sng" dirty="0" smtClean="0"/>
              <a:t>Flip the classroom &amp; Assign Jobs:</a:t>
            </a:r>
          </a:p>
          <a:p>
            <a:pPr marL="146050" indent="0">
              <a:buNone/>
            </a:pPr>
            <a:endParaRPr lang="en-US" sz="2000" b="1" dirty="0"/>
          </a:p>
          <a:p>
            <a:pPr marL="146050" indent="0">
              <a:buNone/>
            </a:pPr>
            <a:r>
              <a:rPr lang="en-US" sz="2000" b="1" dirty="0" smtClean="0"/>
              <a:t>Mission Manager </a:t>
            </a:r>
            <a:r>
              <a:rPr lang="en-US" sz="2000" dirty="0" smtClean="0"/>
              <a:t>– Watch timer, make sure all jobs are being fulfilled, keep on task.</a:t>
            </a:r>
          </a:p>
          <a:p>
            <a:pPr marL="146050" indent="0">
              <a:buNone/>
            </a:pPr>
            <a:r>
              <a:rPr lang="en-US" sz="2000" b="1" dirty="0" smtClean="0"/>
              <a:t>Weather Scientist </a:t>
            </a:r>
            <a:r>
              <a:rPr lang="en-US" sz="2000" dirty="0" smtClean="0"/>
              <a:t>– Read data.</a:t>
            </a:r>
          </a:p>
          <a:p>
            <a:pPr marL="146050" indent="0">
              <a:buNone/>
            </a:pPr>
            <a:r>
              <a:rPr lang="en-US" sz="2000" b="1" dirty="0" smtClean="0"/>
              <a:t>Electronic Engineer </a:t>
            </a:r>
            <a:r>
              <a:rPr lang="en-US" sz="2000" dirty="0" smtClean="0"/>
              <a:t>– Build device.</a:t>
            </a:r>
          </a:p>
          <a:p>
            <a:pPr marL="146050" indent="0">
              <a:buNone/>
            </a:pPr>
            <a:r>
              <a:rPr lang="en-US" sz="2000" b="1" dirty="0" smtClean="0"/>
              <a:t>Systems Engineer </a:t>
            </a:r>
            <a:r>
              <a:rPr lang="en-US" sz="2000" dirty="0" smtClean="0"/>
              <a:t>– Record data.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924425" y="1794662"/>
            <a:ext cx="3686100" cy="2448000"/>
          </a:xfrm>
        </p:spPr>
        <p:txBody>
          <a:bodyPr/>
          <a:lstStyle/>
          <a:p>
            <a:pPr marL="146050" indent="0">
              <a:buNone/>
            </a:pPr>
            <a:r>
              <a:rPr lang="en-US" sz="1800" dirty="0"/>
              <a:t>What is the relationship between temperature and pressure?</a:t>
            </a:r>
          </a:p>
          <a:p>
            <a:pPr marL="146050" indent="0">
              <a:buNone/>
            </a:pPr>
            <a:endParaRPr lang="en-US" b="1" dirty="0" smtClean="0"/>
          </a:p>
          <a:p>
            <a:pPr marL="146050" indent="0">
              <a:buNone/>
            </a:pPr>
            <a:r>
              <a:rPr lang="en-US" b="1" dirty="0" smtClean="0"/>
              <a:t>Gay-Lussac's</a:t>
            </a:r>
            <a:r>
              <a:rPr lang="en-US" dirty="0"/>
              <a:t> Law: The Pressure Temperature Law. This law states that the pressure of a given amount of gas held at constant volume is directly </a:t>
            </a:r>
            <a:r>
              <a:rPr lang="en-US" b="1" dirty="0"/>
              <a:t>proportional</a:t>
            </a:r>
            <a:r>
              <a:rPr lang="en-US" dirty="0"/>
              <a:t> to the Kelvin temperature. As the pressure goes up, the temperature also goes up, and vice-versa.</a:t>
            </a:r>
          </a:p>
          <a:p>
            <a:pPr marL="1460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31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Analyze and Interpret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856" y="1479966"/>
            <a:ext cx="6616288" cy="331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4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1150" y="341600"/>
            <a:ext cx="7505700" cy="954600"/>
          </a:xfrm>
        </p:spPr>
        <p:txBody>
          <a:bodyPr/>
          <a:lstStyle/>
          <a:p>
            <a:r>
              <a:rPr lang="en-US" dirty="0" smtClean="0"/>
              <a:t>Open Discussion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893" y="903525"/>
            <a:ext cx="7878450" cy="2448000"/>
          </a:xfrm>
        </p:spPr>
        <p:txBody>
          <a:bodyPr/>
          <a:lstStyle/>
          <a:p>
            <a:pPr marL="146050" indent="0">
              <a:buNone/>
            </a:pPr>
            <a:r>
              <a:rPr lang="en-US" sz="2800" dirty="0"/>
              <a:t>H</a:t>
            </a:r>
            <a:r>
              <a:rPr lang="en-US" sz="2800" dirty="0" smtClean="0"/>
              <a:t>ow </a:t>
            </a:r>
            <a:r>
              <a:rPr lang="en-US" sz="2800" dirty="0"/>
              <a:t>can we apply </a:t>
            </a:r>
            <a:r>
              <a:rPr lang="en-US" sz="2800" dirty="0" err="1" smtClean="0"/>
              <a:t>XinaBox</a:t>
            </a:r>
            <a:r>
              <a:rPr lang="en-US" sz="2800" dirty="0" smtClean="0"/>
              <a:t> </a:t>
            </a:r>
            <a:r>
              <a:rPr lang="en-US" sz="2800" dirty="0"/>
              <a:t>at our school</a:t>
            </a:r>
            <a:r>
              <a:rPr lang="en-US" sz="2800" dirty="0" smtClean="0"/>
              <a:t>?</a:t>
            </a:r>
          </a:p>
          <a:p>
            <a:pPr marL="146050" indent="0">
              <a:buNone/>
            </a:pPr>
            <a:endParaRPr lang="en-US" sz="2800" dirty="0"/>
          </a:p>
        </p:txBody>
      </p:sp>
      <p:pic>
        <p:nvPicPr>
          <p:cNvPr id="2050" name="Picture 2" descr="Image result for xinabox cape tow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4" b="25180"/>
          <a:stretch/>
        </p:blipFill>
        <p:spPr bwMode="auto">
          <a:xfrm>
            <a:off x="2279575" y="1677599"/>
            <a:ext cx="4344425" cy="316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10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07181" y="457011"/>
            <a:ext cx="8355794" cy="43396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 out some fun STEM activities in your classroom!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FREE </a:t>
            </a:r>
            <a:r>
              <a:rPr lang="en-US" alt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Xinabox</a:t>
            </a:r>
            <a:r>
              <a:rPr lang="en-US" alt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weather stations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“Into the Unknown” – Teacher/student documentary about the James Webb Telescope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 </a:t>
            </a:r>
            <a:r>
              <a:rPr lang="en-US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Network </a:t>
            </a:r>
            <a:r>
              <a:rPr lang="en-US" alt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Activities - </a:t>
            </a:r>
            <a:r>
              <a:rPr lang="en-US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</a:t>
            </a:r>
            <a:r>
              <a:rPr lang="en-US" alt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scan-now.gsfc.nasa.gov/scan</a:t>
            </a:r>
            <a:endParaRPr lang="en-US" altLang="en-US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for Near Earth </a:t>
            </a:r>
            <a:r>
              <a:rPr lang="en-US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 Studies - </a:t>
            </a:r>
            <a:r>
              <a:rPr lang="en-US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https://cneos.jpl.nasa.gov</a:t>
            </a:r>
            <a:r>
              <a:rPr lang="en-US" alt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/</a:t>
            </a:r>
            <a:endParaRPr lang="en-US" altLang="en-US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Sally Ride </a:t>
            </a:r>
            <a:r>
              <a:rPr lang="en-US" alt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EarthKam</a:t>
            </a:r>
            <a:r>
              <a:rPr lang="en-US" alt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Project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Place </a:t>
            </a:r>
            <a:r>
              <a:rPr lang="en-US" alt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Games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 to </a:t>
            </a:r>
            <a:r>
              <a:rPr lang="en-US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Astronaut with ARISS!</a:t>
            </a:r>
            <a:endParaRPr lang="en-US" alt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 can subscribe to the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XinaBox</a:t>
            </a:r>
            <a:r>
              <a:rPr kumimoji="0" lang="en-US" alt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YouTube channel by joining below: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https://www.youtube.com/channel/UCG2DQOp0cfLojcvvDGvWCHA?sub_confirmation=1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81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" y="0"/>
            <a:ext cx="90659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9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1" b="10226"/>
          <a:stretch/>
        </p:blipFill>
        <p:spPr>
          <a:xfrm>
            <a:off x="1388670" y="-14514"/>
            <a:ext cx="6078736" cy="51580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8458" y="152400"/>
            <a:ext cx="729343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Amateur Radio on the International Space Station (ARISS) 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Contact with Bishop O’Connell High School in Arlington, VA on November 8, 2018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with Astronaut </a:t>
            </a:r>
            <a:r>
              <a:rPr lang="en-US" b="1" dirty="0" smtClean="0">
                <a:solidFill>
                  <a:schemeClr val="tx1"/>
                </a:solidFill>
              </a:rPr>
              <a:t>Serena </a:t>
            </a:r>
            <a:r>
              <a:rPr lang="en-US" b="1" dirty="0" err="1" smtClean="0">
                <a:solidFill>
                  <a:schemeClr val="tx1"/>
                </a:solidFill>
              </a:rPr>
              <a:t>Auñón</a:t>
            </a:r>
            <a:r>
              <a:rPr lang="en-US" b="1" dirty="0" smtClean="0">
                <a:solidFill>
                  <a:schemeClr val="tx1"/>
                </a:solidFill>
              </a:rPr>
              <a:t>-Chancellor</a:t>
            </a:r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7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1" t="28416" r="6449" b="24970"/>
          <a:stretch/>
        </p:blipFill>
        <p:spPr>
          <a:xfrm>
            <a:off x="1893600" y="99213"/>
            <a:ext cx="5219999" cy="492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4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4" t="8304"/>
          <a:stretch/>
        </p:blipFill>
        <p:spPr>
          <a:xfrm>
            <a:off x="595085" y="80253"/>
            <a:ext cx="8215086" cy="618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1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9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038" y="559850"/>
            <a:ext cx="8208000" cy="652000"/>
          </a:xfrm>
        </p:spPr>
        <p:txBody>
          <a:bodyPr/>
          <a:lstStyle/>
          <a:p>
            <a:r>
              <a:rPr lang="en-US" dirty="0" smtClean="0"/>
              <a:t>Presenter Melissa Pore, M.Ed. de KM4CZN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357655" y="1497600"/>
            <a:ext cx="3785719" cy="2952956"/>
          </a:xfrm>
        </p:spPr>
        <p:txBody>
          <a:bodyPr/>
          <a:lstStyle/>
          <a:p>
            <a:r>
              <a:rPr lang="en-US" sz="1600" dirty="0" smtClean="0"/>
              <a:t>High School Engineering and Cyber Security</a:t>
            </a:r>
          </a:p>
          <a:p>
            <a:r>
              <a:rPr lang="en-US" sz="1600" dirty="0" smtClean="0"/>
              <a:t>Pr</a:t>
            </a:r>
            <a:r>
              <a:rPr lang="en-US" sz="1600" dirty="0"/>
              <a:t>oject Lead the Way (PLTW)</a:t>
            </a:r>
          </a:p>
          <a:p>
            <a:r>
              <a:rPr lang="en-US" sz="1600" dirty="0" smtClean="0"/>
              <a:t>Amateur Radio Club</a:t>
            </a:r>
          </a:p>
          <a:p>
            <a:r>
              <a:rPr lang="en-US" sz="1600" dirty="0" smtClean="0"/>
              <a:t>US-Ed Delegate for ARISS</a:t>
            </a:r>
          </a:p>
          <a:p>
            <a:r>
              <a:rPr lang="en-US" sz="1600" dirty="0" smtClean="0"/>
              <a:t>ARISS Ops for NASA Goddard</a:t>
            </a:r>
          </a:p>
          <a:p>
            <a:r>
              <a:rPr lang="en-US" sz="1600" dirty="0" smtClean="0"/>
              <a:t>CASIS Ambassador</a:t>
            </a:r>
          </a:p>
          <a:p>
            <a:r>
              <a:rPr lang="en-US" sz="1600" dirty="0" smtClean="0"/>
              <a:t>USNA STEM and </a:t>
            </a:r>
            <a:r>
              <a:rPr lang="en-US" sz="1600" dirty="0" err="1" smtClean="0"/>
              <a:t>SeaPerch</a:t>
            </a:r>
            <a:endParaRPr lang="en-US" sz="1600" dirty="0" smtClean="0"/>
          </a:p>
          <a:p>
            <a:r>
              <a:rPr lang="en-US" sz="1600" dirty="0" smtClean="0"/>
              <a:t>NASA CubeSat Launch Initiative</a:t>
            </a:r>
          </a:p>
          <a:p>
            <a:r>
              <a:rPr lang="en-US" sz="1600" dirty="0" err="1" smtClean="0"/>
              <a:t>ThinSat</a:t>
            </a:r>
            <a:endParaRPr lang="en-US" sz="1600" dirty="0" smtClean="0"/>
          </a:p>
          <a:p>
            <a:r>
              <a:rPr lang="en-US" sz="1600" dirty="0" err="1" smtClean="0"/>
              <a:t>XinaBox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" t="6772" r="15940" b="18024"/>
          <a:stretch/>
        </p:blipFill>
        <p:spPr>
          <a:xfrm>
            <a:off x="4422376" y="1584000"/>
            <a:ext cx="4323662" cy="296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326016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52" y="-672280"/>
            <a:ext cx="9216571" cy="58755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90633" y="0"/>
            <a:ext cx="2973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DJOSpaceToast-1 Launch Date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April 17, 2019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NASA Wallops Flight Facility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0" r="11722"/>
          <a:stretch/>
        </p:blipFill>
        <p:spPr>
          <a:xfrm>
            <a:off x="3699033" y="3392200"/>
            <a:ext cx="1756800" cy="16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82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797" y="-14400"/>
            <a:ext cx="5515225" cy="52137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1" b="15197"/>
          <a:stretch/>
        </p:blipFill>
        <p:spPr>
          <a:xfrm rot="5400000">
            <a:off x="6379601" y="2357916"/>
            <a:ext cx="2842983" cy="27281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5" t="10064"/>
          <a:stretch/>
        </p:blipFill>
        <p:spPr>
          <a:xfrm>
            <a:off x="6749897" y="11417"/>
            <a:ext cx="2394103" cy="22890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" t="9239" r="8760" b="1"/>
          <a:stretch/>
        </p:blipFill>
        <p:spPr>
          <a:xfrm>
            <a:off x="59655" y="-7200"/>
            <a:ext cx="3605381" cy="218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21528" r="33323" b="16653"/>
          <a:stretch/>
        </p:blipFill>
        <p:spPr>
          <a:xfrm>
            <a:off x="0" y="2188800"/>
            <a:ext cx="1888613" cy="338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08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00"/>
            <a:ext cx="10282296" cy="5245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5256" y="137884"/>
            <a:ext cx="3425373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STM Mission Possible to Space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This launch was made by possible by a very excited teacher and group of students (and by the generosity of parents and the NASA CubeSat Launch Initiative).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STMSat-1 launched from Kennedy Space Center in December </a:t>
            </a:r>
            <a:r>
              <a:rPr lang="en-US" dirty="0">
                <a:solidFill>
                  <a:schemeClr val="tx1"/>
                </a:solidFill>
              </a:rPr>
              <a:t>2015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onboard a Cygnus </a:t>
            </a:r>
            <a:r>
              <a:rPr lang="en-US" dirty="0">
                <a:solidFill>
                  <a:schemeClr val="tx1"/>
                </a:solidFill>
              </a:rPr>
              <a:t>CRS-4 </a:t>
            </a:r>
            <a:r>
              <a:rPr lang="en-US" dirty="0" smtClean="0">
                <a:solidFill>
                  <a:schemeClr val="tx1"/>
                </a:solidFill>
              </a:rPr>
              <a:t>on an ISS Resupply Mission.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I</a:t>
            </a:r>
            <a:r>
              <a:rPr lang="en-US" dirty="0" smtClean="0">
                <a:solidFill>
                  <a:schemeClr val="tx1"/>
                </a:solidFill>
              </a:rPr>
              <a:t>t </a:t>
            </a:r>
            <a:r>
              <a:rPr lang="en-US" dirty="0">
                <a:solidFill>
                  <a:schemeClr val="tx1"/>
                </a:solidFill>
              </a:rPr>
              <a:t>was deployed into orbit on </a:t>
            </a:r>
            <a:r>
              <a:rPr lang="en-US" dirty="0" smtClean="0">
                <a:solidFill>
                  <a:schemeClr val="tx1"/>
                </a:solidFill>
              </a:rPr>
              <a:t>May 16, 2016 from the Japanese Service Module.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It reentered the earth’s orbit on about April 17, 2017.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43436" y="4743462"/>
            <a:ext cx="44005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6050" indent="0">
              <a:buFont typeface="Calibri"/>
              <a:buNone/>
            </a:pPr>
            <a:r>
              <a:rPr lang="en-US" dirty="0">
                <a:hlinkClick r:id="rId3"/>
              </a:rPr>
              <a:t>https://www.youtube.com/watch?v=8W5RhA5LCvY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72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3600" y="172800"/>
            <a:ext cx="8920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Welcome </a:t>
            </a:r>
            <a:r>
              <a:rPr lang="en-US" sz="2800" dirty="0" err="1" smtClean="0">
                <a:solidFill>
                  <a:schemeClr val="tx1"/>
                </a:solidFill>
              </a:rPr>
              <a:t>ThinSat</a:t>
            </a:r>
            <a:r>
              <a:rPr lang="en-US" sz="2800" dirty="0" smtClean="0">
                <a:solidFill>
                  <a:schemeClr val="tx1"/>
                </a:solidFill>
              </a:rPr>
              <a:t> to our DJO Space Mission!</a:t>
            </a: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Partners include: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pPr lvl="2"/>
            <a:r>
              <a:rPr lang="en-US" sz="2000" dirty="0" smtClean="0">
                <a:solidFill>
                  <a:schemeClr val="tx1"/>
                </a:solidFill>
              </a:rPr>
              <a:t>Virginia Space</a:t>
            </a:r>
            <a:endParaRPr lang="en-US" sz="2000" dirty="0">
              <a:solidFill>
                <a:schemeClr val="tx1"/>
              </a:solidFill>
            </a:endParaRPr>
          </a:p>
          <a:p>
            <a:pPr lvl="2"/>
            <a:r>
              <a:rPr lang="en-US" sz="2000" dirty="0" smtClean="0">
                <a:solidFill>
                  <a:schemeClr val="tx1"/>
                </a:solidFill>
              </a:rPr>
              <a:t>Mid-Atlantic Regional Spaceport (MARS)</a:t>
            </a:r>
          </a:p>
          <a:p>
            <a:pPr lvl="2"/>
            <a:r>
              <a:rPr lang="en-US" sz="2000" dirty="0" smtClean="0">
                <a:solidFill>
                  <a:schemeClr val="tx1"/>
                </a:solidFill>
              </a:rPr>
              <a:t>Twiggs Space Labs (TSL)</a:t>
            </a:r>
          </a:p>
          <a:p>
            <a:pPr lvl="2"/>
            <a:r>
              <a:rPr lang="en-US" sz="2000" dirty="0" err="1" smtClean="0">
                <a:solidFill>
                  <a:schemeClr val="tx1"/>
                </a:solidFill>
              </a:rPr>
              <a:t>XinaBox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" r="13568"/>
          <a:stretch/>
        </p:blipFill>
        <p:spPr>
          <a:xfrm>
            <a:off x="3240000" y="806398"/>
            <a:ext cx="3679200" cy="251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2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XinaBox</a:t>
            </a:r>
            <a:r>
              <a:rPr lang="en-US" dirty="0" smtClean="0"/>
              <a:t> Founder</a:t>
            </a:r>
            <a:br>
              <a:rPr lang="en-US" dirty="0" smtClean="0"/>
            </a:br>
            <a:r>
              <a:rPr lang="en-US" dirty="0" err="1" smtClean="0"/>
              <a:t>Bjarke</a:t>
            </a:r>
            <a:r>
              <a:rPr lang="en-US" dirty="0" smtClean="0"/>
              <a:t> </a:t>
            </a:r>
            <a:r>
              <a:rPr lang="en-US" dirty="0" err="1" smtClean="0"/>
              <a:t>Gotfredsen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www.greatbigstory.com/stories/the-teens-launching-africa-s-first-private-satellite?playall=1481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13"/>
          <a:stretch/>
        </p:blipFill>
        <p:spPr>
          <a:xfrm>
            <a:off x="4505250" y="551543"/>
            <a:ext cx="4254868" cy="397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9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075" y="676423"/>
            <a:ext cx="7505700" cy="954600"/>
          </a:xfrm>
        </p:spPr>
        <p:txBody>
          <a:bodyPr/>
          <a:lstStyle/>
          <a:p>
            <a:r>
              <a:rPr lang="en-US" dirty="0" smtClean="0"/>
              <a:t>3-2-1 LAUNCH!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000" y="1396800"/>
            <a:ext cx="3607200" cy="3074624"/>
          </a:xfrm>
        </p:spPr>
        <p:txBody>
          <a:bodyPr/>
          <a:lstStyle/>
          <a:p>
            <a:r>
              <a:rPr lang="en-US" sz="2000" dirty="0" err="1" smtClean="0"/>
              <a:t>XinaBox</a:t>
            </a:r>
            <a:r>
              <a:rPr lang="en-US" sz="2000" dirty="0" smtClean="0"/>
              <a:t> </a:t>
            </a:r>
            <a:r>
              <a:rPr lang="en-US" sz="2000" dirty="0"/>
              <a:t>at Bishop </a:t>
            </a:r>
            <a:r>
              <a:rPr lang="en-US" sz="2000" dirty="0" smtClean="0"/>
              <a:t>O’Connell</a:t>
            </a:r>
            <a:endParaRPr lang="en-US" sz="2000" dirty="0"/>
          </a:p>
          <a:p>
            <a:r>
              <a:rPr lang="en-US" sz="2000" dirty="0" smtClean="0"/>
              <a:t>HAB Flights</a:t>
            </a:r>
          </a:p>
          <a:p>
            <a:r>
              <a:rPr lang="en-US" sz="2000" dirty="0" err="1"/>
              <a:t>ThinSat</a:t>
            </a:r>
            <a:r>
              <a:rPr lang="en-US" sz="2000" dirty="0"/>
              <a:t> launch April 17, 2019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200" y="703714"/>
            <a:ext cx="4731300" cy="3977035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 rot="20323117">
            <a:off x="3159588" y="3132499"/>
            <a:ext cx="2958172" cy="5472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20308574">
            <a:off x="3697098" y="3130570"/>
            <a:ext cx="244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DJOSpaceToast-1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4" t="13045" r="14355" b="16702"/>
          <a:stretch/>
        </p:blipFill>
        <p:spPr>
          <a:xfrm>
            <a:off x="1457071" y="2614323"/>
            <a:ext cx="2228392" cy="223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0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6" t="11770" r="22540"/>
          <a:stretch/>
        </p:blipFill>
        <p:spPr>
          <a:xfrm rot="5400000">
            <a:off x="213184" y="256020"/>
            <a:ext cx="4016033" cy="392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2" t="2593" r="8713"/>
          <a:stretch/>
        </p:blipFill>
        <p:spPr>
          <a:xfrm rot="5400000">
            <a:off x="5024238" y="1104298"/>
            <a:ext cx="3250000" cy="39502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21600" y="462003"/>
            <a:ext cx="437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Connect and Power Chips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11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9" t="1" r="5276" b="29379"/>
          <a:stretch/>
        </p:blipFill>
        <p:spPr>
          <a:xfrm>
            <a:off x="820800" y="61209"/>
            <a:ext cx="7178400" cy="473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0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hift">
    <a:dk1>
      <a:srgbClr val="FFFFFF"/>
    </a:dk1>
    <a:lt1>
      <a:srgbClr val="AF7B51"/>
    </a:lt1>
    <a:dk2>
      <a:srgbClr val="233A44"/>
    </a:dk2>
    <a:lt2>
      <a:srgbClr val="D9D9D9"/>
    </a:lt2>
    <a:accent1>
      <a:srgbClr val="00796B"/>
    </a:accent1>
    <a:accent2>
      <a:srgbClr val="D9563F"/>
    </a:accent2>
    <a:accent3>
      <a:srgbClr val="C4A15A"/>
    </a:accent3>
    <a:accent4>
      <a:srgbClr val="14F597"/>
    </a:accent4>
    <a:accent5>
      <a:srgbClr val="3D4594"/>
    </a:accent5>
    <a:accent6>
      <a:srgbClr val="163EF5"/>
    </a:accent6>
    <a:hlink>
      <a:srgbClr val="3D4594"/>
    </a:hlink>
    <a:folHlink>
      <a:srgbClr val="3D459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29277</TotalTime>
  <Words>461</Words>
  <Application>Microsoft Office PowerPoint</Application>
  <PresentationFormat>On-screen Show (16:9)</PresentationFormat>
  <Paragraphs>88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Nunito</vt:lpstr>
      <vt:lpstr>Calibri</vt:lpstr>
      <vt:lpstr>Shift</vt:lpstr>
      <vt:lpstr>PowerPoint Presentation</vt:lpstr>
      <vt:lpstr>Presenter Melissa Pore, M.Ed. de KM4CZN</vt:lpstr>
      <vt:lpstr>PowerPoint Presentation</vt:lpstr>
      <vt:lpstr>PowerPoint Presentation</vt:lpstr>
      <vt:lpstr>PowerPoint Presentation</vt:lpstr>
      <vt:lpstr>XinaBox Founder Bjarke Gotfredsen</vt:lpstr>
      <vt:lpstr>3-2-1 LAUNCH!</vt:lpstr>
      <vt:lpstr>PowerPoint Presentation</vt:lpstr>
      <vt:lpstr>PowerPoint Presentation</vt:lpstr>
      <vt:lpstr>Out of the Box with XinaBox!</vt:lpstr>
      <vt:lpstr>Your turn! –  Let’s Build a Weather Satellite! </vt:lpstr>
      <vt:lpstr>Predict, Collect, Analyze, and Conclude</vt:lpstr>
      <vt:lpstr>Analyze and Interpret</vt:lpstr>
      <vt:lpstr>Open Discussion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Meadows Elementary School’s ARISS conversation</dc:title>
  <dc:creator>Melissa Pore</dc:creator>
  <cp:lastModifiedBy>Melissa Pore</cp:lastModifiedBy>
  <cp:revision>42</cp:revision>
  <dcterms:modified xsi:type="dcterms:W3CDTF">2019-02-07T05:26:03Z</dcterms:modified>
</cp:coreProperties>
</file>