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89" r:id="rId2"/>
    <p:sldId id="297" r:id="rId3"/>
    <p:sldId id="333" r:id="rId4"/>
    <p:sldId id="299" r:id="rId5"/>
    <p:sldId id="337" r:id="rId6"/>
    <p:sldId id="336" r:id="rId7"/>
    <p:sldId id="369" r:id="rId8"/>
    <p:sldId id="368" r:id="rId9"/>
    <p:sldId id="371" r:id="rId10"/>
    <p:sldId id="372" r:id="rId11"/>
    <p:sldId id="367" r:id="rId12"/>
    <p:sldId id="373" r:id="rId13"/>
    <p:sldId id="374" r:id="rId14"/>
    <p:sldId id="375" r:id="rId15"/>
    <p:sldId id="376" r:id="rId16"/>
    <p:sldId id="377" r:id="rId17"/>
    <p:sldId id="361" r:id="rId18"/>
    <p:sldId id="331"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E09"/>
    <a:srgbClr val="E34B07"/>
    <a:srgbClr val="FFEBE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8" autoAdjust="0"/>
    <p:restoredTop sz="94675" autoAdjust="0"/>
  </p:normalViewPr>
  <p:slideViewPr>
    <p:cSldViewPr>
      <p:cViewPr varScale="1">
        <p:scale>
          <a:sx n="110" d="100"/>
          <a:sy n="110" d="100"/>
        </p:scale>
        <p:origin x="1602" y="78"/>
      </p:cViewPr>
      <p:guideLst>
        <p:guide orient="horz" pos="2160"/>
        <p:guide pos="2880"/>
      </p:guideLst>
    </p:cSldViewPr>
  </p:slideViewPr>
  <p:notesTextViewPr>
    <p:cViewPr>
      <p:scale>
        <a:sx n="3" d="2"/>
        <a:sy n="3" d="2"/>
      </p:scale>
      <p:origin x="0" y="0"/>
    </p:cViewPr>
  </p:notesTextViewPr>
  <p:notesViewPr>
    <p:cSldViewPr>
      <p:cViewPr varScale="1">
        <p:scale>
          <a:sx n="79" d="100"/>
          <a:sy n="79" d="100"/>
        </p:scale>
        <p:origin x="-49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239F51A-257D-4ADA-A9D9-CCC3AB422C55}" type="datetimeFigureOut">
              <a:rPr lang="en-US" smtClean="0"/>
              <a:pPr/>
              <a:t>2/6/2019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92C2B1-9A44-4978-A555-6663CBCEA32E}" type="slidenum">
              <a:rPr lang="en-US" smtClean="0"/>
              <a:pPr/>
              <a:t>‹#›</a:t>
            </a:fld>
            <a:endParaRPr lang="en-US"/>
          </a:p>
        </p:txBody>
      </p:sp>
    </p:spTree>
    <p:extLst>
      <p:ext uri="{BB962C8B-B14F-4D97-AF65-F5344CB8AC3E}">
        <p14:creationId xmlns:p14="http://schemas.microsoft.com/office/powerpoint/2010/main" val="86206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92C2B1-9A44-4978-A555-6663CBCEA32E}" type="slidenum">
              <a:rPr lang="en-US" smtClean="0"/>
              <a:pPr/>
              <a:t>1</a:t>
            </a:fld>
            <a:endParaRPr lang="en-US"/>
          </a:p>
        </p:txBody>
      </p:sp>
    </p:spTree>
    <p:extLst>
      <p:ext uri="{BB962C8B-B14F-4D97-AF65-F5344CB8AC3E}">
        <p14:creationId xmlns:p14="http://schemas.microsoft.com/office/powerpoint/2010/main" val="169574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92C2B1-9A44-4978-A555-6663CBCEA32E}" type="slidenum">
              <a:rPr lang="en-US" smtClean="0"/>
              <a:pPr/>
              <a:t>11</a:t>
            </a:fld>
            <a:endParaRPr lang="en-US"/>
          </a:p>
        </p:txBody>
      </p:sp>
    </p:spTree>
    <p:extLst>
      <p:ext uri="{BB962C8B-B14F-4D97-AF65-F5344CB8AC3E}">
        <p14:creationId xmlns:p14="http://schemas.microsoft.com/office/powerpoint/2010/main" val="1415915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F18E17-2CF9-42AE-AEC4-E7F442E68CD6}" type="datetimeFigureOut">
              <a:rPr lang="en-US" smtClean="0"/>
              <a:pPr/>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20967-B4C8-41CC-8E3F-A49338E1C8A8}" type="slidenum">
              <a:rPr lang="en-US" smtClean="0"/>
              <a:pPr/>
              <a:t>‹#›</a:t>
            </a:fld>
            <a:endParaRPr lang="en-US"/>
          </a:p>
        </p:txBody>
      </p:sp>
    </p:spTree>
    <p:extLst>
      <p:ext uri="{BB962C8B-B14F-4D97-AF65-F5344CB8AC3E}">
        <p14:creationId xmlns:p14="http://schemas.microsoft.com/office/powerpoint/2010/main" val="255977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F18E17-2CF9-42AE-AEC4-E7F442E68CD6}" type="datetimeFigureOut">
              <a:rPr lang="en-US" smtClean="0"/>
              <a:pPr/>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20967-B4C8-41CC-8E3F-A49338E1C8A8}" type="slidenum">
              <a:rPr lang="en-US" smtClean="0"/>
              <a:pPr/>
              <a:t>‹#›</a:t>
            </a:fld>
            <a:endParaRPr lang="en-US"/>
          </a:p>
        </p:txBody>
      </p:sp>
    </p:spTree>
    <p:extLst>
      <p:ext uri="{BB962C8B-B14F-4D97-AF65-F5344CB8AC3E}">
        <p14:creationId xmlns:p14="http://schemas.microsoft.com/office/powerpoint/2010/main" val="1532348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F18E17-2CF9-42AE-AEC4-E7F442E68CD6}" type="datetimeFigureOut">
              <a:rPr lang="en-US" smtClean="0"/>
              <a:pPr/>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20967-B4C8-41CC-8E3F-A49338E1C8A8}" type="slidenum">
              <a:rPr lang="en-US" smtClean="0"/>
              <a:pPr/>
              <a:t>‹#›</a:t>
            </a:fld>
            <a:endParaRPr lang="en-US"/>
          </a:p>
        </p:txBody>
      </p:sp>
    </p:spTree>
    <p:extLst>
      <p:ext uri="{BB962C8B-B14F-4D97-AF65-F5344CB8AC3E}">
        <p14:creationId xmlns:p14="http://schemas.microsoft.com/office/powerpoint/2010/main" val="89322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F18E17-2CF9-42AE-AEC4-E7F442E68CD6}" type="datetimeFigureOut">
              <a:rPr lang="en-US" smtClean="0"/>
              <a:pPr/>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20967-B4C8-41CC-8E3F-A49338E1C8A8}" type="slidenum">
              <a:rPr lang="en-US" smtClean="0"/>
              <a:pPr/>
              <a:t>‹#›</a:t>
            </a:fld>
            <a:endParaRPr lang="en-US"/>
          </a:p>
        </p:txBody>
      </p:sp>
    </p:spTree>
    <p:extLst>
      <p:ext uri="{BB962C8B-B14F-4D97-AF65-F5344CB8AC3E}">
        <p14:creationId xmlns:p14="http://schemas.microsoft.com/office/powerpoint/2010/main" val="389034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18E17-2CF9-42AE-AEC4-E7F442E68CD6}" type="datetimeFigureOut">
              <a:rPr lang="en-US" smtClean="0"/>
              <a:pPr/>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20967-B4C8-41CC-8E3F-A49338E1C8A8}" type="slidenum">
              <a:rPr lang="en-US" smtClean="0"/>
              <a:pPr/>
              <a:t>‹#›</a:t>
            </a:fld>
            <a:endParaRPr lang="en-US"/>
          </a:p>
        </p:txBody>
      </p:sp>
    </p:spTree>
    <p:extLst>
      <p:ext uri="{BB962C8B-B14F-4D97-AF65-F5344CB8AC3E}">
        <p14:creationId xmlns:p14="http://schemas.microsoft.com/office/powerpoint/2010/main" val="74466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F18E17-2CF9-42AE-AEC4-E7F442E68CD6}" type="datetimeFigureOut">
              <a:rPr lang="en-US" smtClean="0"/>
              <a:pPr/>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20967-B4C8-41CC-8E3F-A49338E1C8A8}" type="slidenum">
              <a:rPr lang="en-US" smtClean="0"/>
              <a:pPr/>
              <a:t>‹#›</a:t>
            </a:fld>
            <a:endParaRPr lang="en-US"/>
          </a:p>
        </p:txBody>
      </p:sp>
    </p:spTree>
    <p:extLst>
      <p:ext uri="{BB962C8B-B14F-4D97-AF65-F5344CB8AC3E}">
        <p14:creationId xmlns:p14="http://schemas.microsoft.com/office/powerpoint/2010/main" val="262707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F18E17-2CF9-42AE-AEC4-E7F442E68CD6}" type="datetimeFigureOut">
              <a:rPr lang="en-US" smtClean="0"/>
              <a:pPr/>
              <a:t>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C20967-B4C8-41CC-8E3F-A49338E1C8A8}" type="slidenum">
              <a:rPr lang="en-US" smtClean="0"/>
              <a:pPr/>
              <a:t>‹#›</a:t>
            </a:fld>
            <a:endParaRPr lang="en-US"/>
          </a:p>
        </p:txBody>
      </p:sp>
    </p:spTree>
    <p:extLst>
      <p:ext uri="{BB962C8B-B14F-4D97-AF65-F5344CB8AC3E}">
        <p14:creationId xmlns:p14="http://schemas.microsoft.com/office/powerpoint/2010/main" val="121182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F18E17-2CF9-42AE-AEC4-E7F442E68CD6}" type="datetimeFigureOut">
              <a:rPr lang="en-US" smtClean="0"/>
              <a:pPr/>
              <a:t>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C20967-B4C8-41CC-8E3F-A49338E1C8A8}" type="slidenum">
              <a:rPr lang="en-US" smtClean="0"/>
              <a:pPr/>
              <a:t>‹#›</a:t>
            </a:fld>
            <a:endParaRPr lang="en-US"/>
          </a:p>
        </p:txBody>
      </p:sp>
    </p:spTree>
    <p:extLst>
      <p:ext uri="{BB962C8B-B14F-4D97-AF65-F5344CB8AC3E}">
        <p14:creationId xmlns:p14="http://schemas.microsoft.com/office/powerpoint/2010/main" val="429109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18E17-2CF9-42AE-AEC4-E7F442E68CD6}" type="datetimeFigureOut">
              <a:rPr lang="en-US" smtClean="0"/>
              <a:pPr/>
              <a:t>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C20967-B4C8-41CC-8E3F-A49338E1C8A8}" type="slidenum">
              <a:rPr lang="en-US" smtClean="0"/>
              <a:pPr/>
              <a:t>‹#›</a:t>
            </a:fld>
            <a:endParaRPr lang="en-US"/>
          </a:p>
        </p:txBody>
      </p:sp>
    </p:spTree>
    <p:extLst>
      <p:ext uri="{BB962C8B-B14F-4D97-AF65-F5344CB8AC3E}">
        <p14:creationId xmlns:p14="http://schemas.microsoft.com/office/powerpoint/2010/main" val="414439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18E17-2CF9-42AE-AEC4-E7F442E68CD6}" type="datetimeFigureOut">
              <a:rPr lang="en-US" smtClean="0"/>
              <a:pPr/>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20967-B4C8-41CC-8E3F-A49338E1C8A8}" type="slidenum">
              <a:rPr lang="en-US" smtClean="0"/>
              <a:pPr/>
              <a:t>‹#›</a:t>
            </a:fld>
            <a:endParaRPr lang="en-US"/>
          </a:p>
        </p:txBody>
      </p:sp>
    </p:spTree>
    <p:extLst>
      <p:ext uri="{BB962C8B-B14F-4D97-AF65-F5344CB8AC3E}">
        <p14:creationId xmlns:p14="http://schemas.microsoft.com/office/powerpoint/2010/main" val="289694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18E17-2CF9-42AE-AEC4-E7F442E68CD6}" type="datetimeFigureOut">
              <a:rPr lang="en-US" smtClean="0"/>
              <a:pPr/>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20967-B4C8-41CC-8E3F-A49338E1C8A8}" type="slidenum">
              <a:rPr lang="en-US" smtClean="0"/>
              <a:pPr/>
              <a:t>‹#›</a:t>
            </a:fld>
            <a:endParaRPr lang="en-US"/>
          </a:p>
        </p:txBody>
      </p:sp>
    </p:spTree>
    <p:extLst>
      <p:ext uri="{BB962C8B-B14F-4D97-AF65-F5344CB8AC3E}">
        <p14:creationId xmlns:p14="http://schemas.microsoft.com/office/powerpoint/2010/main" val="268311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18E17-2CF9-42AE-AEC4-E7F442E68CD6}" type="datetimeFigureOut">
              <a:rPr lang="en-US" smtClean="0"/>
              <a:pPr/>
              <a:t>2/6/2019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20967-B4C8-41CC-8E3F-A49338E1C8A8}" type="slidenum">
              <a:rPr lang="en-US" smtClean="0"/>
              <a:pPr/>
              <a:t>‹#›</a:t>
            </a:fld>
            <a:endParaRPr lang="en-US"/>
          </a:p>
        </p:txBody>
      </p:sp>
    </p:spTree>
    <p:extLst>
      <p:ext uri="{BB962C8B-B14F-4D97-AF65-F5344CB8AC3E}">
        <p14:creationId xmlns:p14="http://schemas.microsoft.com/office/powerpoint/2010/main" val="305540909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2--0q0XlQJ0"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jpl.nasa.gov/spaceimages/images/largesize/PIA03535_hires.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hyperlink" Target="https://www.missionjuno.swri.edu/media-gallery/instruments" TargetMode="External"/><Relationship Id="rId4" Type="http://schemas.openxmlformats.org/officeDocument/2006/relationships/hyperlink" Target="https://eyes.nasa.go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eyes.nasa.gov/"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www.missionjuno.swri.edu/media-gallery/instrument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logs.discovermagazine.com/imageo/files/2013/07/Earths-Portrait-by-Cassini.jpg"/>
          <p:cNvPicPr>
            <a:picLocks noChangeAspect="1" noChangeArrowheads="1"/>
          </p:cNvPicPr>
          <p:nvPr/>
        </p:nvPicPr>
        <p:blipFill rotWithShape="1">
          <a:blip r:embed="rId3">
            <a:extLst>
              <a:ext uri="{28A0092B-C50C-407E-A947-70E740481C1C}">
                <a14:useLocalDpi xmlns:a14="http://schemas.microsoft.com/office/drawing/2010/main" val="0"/>
              </a:ext>
            </a:extLst>
          </a:blip>
          <a:srcRect b="27916"/>
          <a:stretch/>
        </p:blipFill>
        <p:spPr bwMode="auto">
          <a:xfrm>
            <a:off x="-76200" y="-565946"/>
            <a:ext cx="9220200" cy="74239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8394" y="838200"/>
            <a:ext cx="2954462" cy="914400"/>
          </a:xfrm>
        </p:spPr>
        <p:txBody>
          <a:bodyPr>
            <a:normAutofit fontScale="90000"/>
          </a:bodyPr>
          <a:lstStyle/>
          <a:p>
            <a:r>
              <a:rPr lang="en-US" sz="3600" dirty="0" smtClean="0"/>
              <a:t>Earth, from 900 million miles away  </a:t>
            </a:r>
            <a:endParaRPr lang="en-US" sz="3600" dirty="0"/>
          </a:p>
        </p:txBody>
      </p:sp>
      <p:sp>
        <p:nvSpPr>
          <p:cNvPr id="5" name="TextBox 4"/>
          <p:cNvSpPr txBox="1"/>
          <p:nvPr/>
        </p:nvSpPr>
        <p:spPr>
          <a:xfrm>
            <a:off x="6957477" y="5334000"/>
            <a:ext cx="1426609" cy="369332"/>
          </a:xfrm>
          <a:prstGeom prst="rect">
            <a:avLst/>
          </a:prstGeom>
          <a:noFill/>
        </p:spPr>
        <p:txBody>
          <a:bodyPr wrap="none" rtlCol="0">
            <a:spAutoFit/>
          </a:bodyPr>
          <a:lstStyle/>
          <a:p>
            <a:r>
              <a:rPr lang="en-US" b="1" dirty="0" smtClean="0"/>
              <a:t>You are here</a:t>
            </a:r>
            <a:endParaRPr lang="en-US" b="1" dirty="0"/>
          </a:p>
        </p:txBody>
      </p:sp>
      <p:cxnSp>
        <p:nvCxnSpPr>
          <p:cNvPr id="7" name="Straight Arrow Connector 6"/>
          <p:cNvCxnSpPr/>
          <p:nvPr/>
        </p:nvCxnSpPr>
        <p:spPr>
          <a:xfrm flipH="1" flipV="1">
            <a:off x="6705600" y="4834307"/>
            <a:ext cx="171748" cy="3562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4"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503" t="20906" r="31017" b="16533"/>
          <a:stretch/>
        </p:blipFill>
        <p:spPr bwMode="auto">
          <a:xfrm>
            <a:off x="232843" y="-1"/>
            <a:ext cx="832631" cy="761459"/>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194024" y="5012456"/>
            <a:ext cx="4073176" cy="1388343"/>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0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18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None/>
            </a:pPr>
            <a:r>
              <a:rPr lang="en-US" sz="1600" dirty="0" smtClean="0">
                <a:latin typeface="+mj-lt"/>
              </a:rPr>
              <a:t>Laura Tomlin</a:t>
            </a:r>
          </a:p>
          <a:p>
            <a:pPr marL="68580" indent="0">
              <a:buNone/>
            </a:pPr>
            <a:r>
              <a:rPr lang="en-US" sz="1600" dirty="0" smtClean="0">
                <a:latin typeface="+mj-lt"/>
              </a:rPr>
              <a:t>Colleen Gilchrest</a:t>
            </a:r>
          </a:p>
          <a:p>
            <a:pPr marL="68580" indent="0">
              <a:buNone/>
            </a:pPr>
            <a:r>
              <a:rPr lang="en-US" sz="1600" dirty="0" smtClean="0">
                <a:latin typeface="+mj-lt"/>
              </a:rPr>
              <a:t>Karen Ewton</a:t>
            </a:r>
          </a:p>
          <a:p>
            <a:pPr marL="68580" indent="0">
              <a:buNone/>
            </a:pPr>
            <a:r>
              <a:rPr lang="en-US" sz="1600" dirty="0" smtClean="0">
                <a:latin typeface="+mj-lt"/>
              </a:rPr>
              <a:t>Salado Junior High</a:t>
            </a:r>
          </a:p>
        </p:txBody>
      </p:sp>
    </p:spTree>
    <p:extLst>
      <p:ext uri="{BB962C8B-B14F-4D97-AF65-F5344CB8AC3E}">
        <p14:creationId xmlns:p14="http://schemas.microsoft.com/office/powerpoint/2010/main" val="2695805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h4.googleusercontent.com/JSFy35qMSwbAbyD7yNNQXux6cT0AIoIF5qmWDGQSQDkp17We108v_yZINVxVqf9DlCdxu2hE6x0LSUVp4ncDg0cnSRUn59JXGNDourdSrD_H1210vfYnWdLVbksg0AXWnsgu4ElD9m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6553200" cy="49149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62200" y="5486400"/>
            <a:ext cx="4572000" cy="1107996"/>
          </a:xfrm>
          <a:prstGeom prst="rect">
            <a:avLst/>
          </a:prstGeom>
        </p:spPr>
        <p:txBody>
          <a:bodyPr>
            <a:spAutoFit/>
          </a:bodyPr>
          <a:lstStyle/>
          <a:p>
            <a:r>
              <a:rPr lang="en-US" b="1" dirty="0">
                <a:solidFill>
                  <a:srgbClr val="CC0000"/>
                </a:solidFill>
                <a:latin typeface="Permanent Marker"/>
              </a:rPr>
              <a:t>Infrared: More Than Your Eyes Can See</a:t>
            </a:r>
            <a:endParaRPr lang="en-US" dirty="0"/>
          </a:p>
          <a:p>
            <a:pPr algn="ctr"/>
            <a:r>
              <a:rPr lang="en-US" sz="1200" dirty="0">
                <a:solidFill>
                  <a:srgbClr val="CC0000"/>
                </a:solidFill>
                <a:latin typeface="Permanent Marker"/>
              </a:rPr>
              <a:t>1:36-3:00</a:t>
            </a:r>
            <a:endParaRPr lang="en-US" dirty="0"/>
          </a:p>
          <a:p>
            <a:r>
              <a:rPr lang="en-US" dirty="0"/>
              <a:t/>
            </a:r>
            <a:br>
              <a:rPr lang="en-US" dirty="0"/>
            </a:br>
            <a:endParaRPr lang="en-US" dirty="0"/>
          </a:p>
        </p:txBody>
      </p:sp>
      <p:sp>
        <p:nvSpPr>
          <p:cNvPr id="4" name="Rectangle 3"/>
          <p:cNvSpPr/>
          <p:nvPr/>
        </p:nvSpPr>
        <p:spPr>
          <a:xfrm>
            <a:off x="2310088" y="6138447"/>
            <a:ext cx="4547912" cy="338554"/>
          </a:xfrm>
          <a:prstGeom prst="rect">
            <a:avLst/>
          </a:prstGeom>
        </p:spPr>
        <p:txBody>
          <a:bodyPr wrap="none">
            <a:spAutoFit/>
          </a:bodyPr>
          <a:lstStyle/>
          <a:p>
            <a:r>
              <a:rPr lang="en-US" sz="1600" u="sng" dirty="0">
                <a:solidFill>
                  <a:srgbClr val="FFD966"/>
                </a:solidFill>
                <a:latin typeface="Permanent Marker"/>
                <a:hlinkClick r:id="rId3"/>
              </a:rPr>
              <a:t>https://www.youtube.com/watch?v=2--0q0XlQJ0</a:t>
            </a:r>
            <a:endParaRPr lang="en-US" dirty="0"/>
          </a:p>
        </p:txBody>
      </p:sp>
    </p:spTree>
    <p:extLst>
      <p:ext uri="{BB962C8B-B14F-4D97-AF65-F5344CB8AC3E}">
        <p14:creationId xmlns:p14="http://schemas.microsoft.com/office/powerpoint/2010/main" val="74843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5728" r="8346"/>
          <a:stretch/>
        </p:blipFill>
        <p:spPr>
          <a:xfrm>
            <a:off x="-2177" y="499898"/>
            <a:ext cx="9144000" cy="5562600"/>
          </a:xfrm>
          <a:prstGeom prst="rect">
            <a:avLst/>
          </a:prstGeom>
        </p:spPr>
      </p:pic>
      <p:sp>
        <p:nvSpPr>
          <p:cNvPr id="2" name="Title 1"/>
          <p:cNvSpPr>
            <a:spLocks noGrp="1"/>
          </p:cNvSpPr>
          <p:nvPr>
            <p:ph type="title"/>
          </p:nvPr>
        </p:nvSpPr>
        <p:spPr>
          <a:xfrm>
            <a:off x="685800" y="313996"/>
            <a:ext cx="8077200" cy="914400"/>
          </a:xfrm>
        </p:spPr>
        <p:txBody>
          <a:bodyPr>
            <a:normAutofit fontScale="90000"/>
          </a:bodyPr>
          <a:lstStyle/>
          <a:p>
            <a:r>
              <a:rPr lang="en-US" sz="3600" dirty="0" smtClean="0"/>
              <a:t>Jupiter’s moon Io</a:t>
            </a:r>
            <a:br>
              <a:rPr lang="en-US" sz="3600" dirty="0" smtClean="0"/>
            </a:br>
            <a:r>
              <a:rPr lang="en-US" sz="2400" dirty="0" smtClean="0"/>
              <a:t>taken by Galileo spacecraft, 2001</a:t>
            </a:r>
            <a:r>
              <a:rPr lang="en-US" sz="3600" dirty="0" smtClean="0"/>
              <a:t/>
            </a:r>
            <a:br>
              <a:rPr lang="en-US" sz="3600" dirty="0" smtClean="0"/>
            </a:br>
            <a:r>
              <a:rPr lang="en-US" sz="3600" dirty="0" smtClean="0"/>
              <a:t/>
            </a:r>
            <a:br>
              <a:rPr lang="en-US" sz="3600" dirty="0" smtClean="0"/>
            </a:br>
            <a:endParaRPr lang="en-US" sz="3600" dirty="0"/>
          </a:p>
        </p:txBody>
      </p:sp>
      <p:sp>
        <p:nvSpPr>
          <p:cNvPr id="5" name="AutoShape 4" descr="Hot eruption sites scattered across Jupiter's moon Io stand out dramatically in an infrared image taken Oct. 13, 2001, by NASA's Galileo spacecraft as it sped past this most volcanically active of all known worlds.">
            <a:hlinkClick r:id="rId4"/>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txBox="1">
            <a:spLocks/>
          </p:cNvSpPr>
          <p:nvPr/>
        </p:nvSpPr>
        <p:spPr>
          <a:xfrm>
            <a:off x="531223" y="5105400"/>
            <a:ext cx="8077200" cy="5334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algn="ctr"/>
            <a:r>
              <a:rPr lang="en-US" sz="2400" dirty="0" smtClean="0"/>
              <a:t/>
            </a:r>
            <a:br>
              <a:rPr lang="en-US" sz="2400" dirty="0" smtClean="0"/>
            </a:br>
            <a:r>
              <a:rPr lang="en-US" sz="1800" dirty="0" err="1">
                <a:solidFill>
                  <a:srgbClr val="C1EDFF"/>
                </a:solidFill>
                <a:latin typeface="Roboto"/>
              </a:rPr>
              <a:t>image</a:t>
            </a:r>
            <a:r>
              <a:rPr lang="en-US" sz="1800" dirty="0">
                <a:solidFill>
                  <a:srgbClr val="C1EDFF"/>
                </a:solidFill>
                <a:latin typeface="Roboto"/>
              </a:rPr>
              <a:t> left:  visible wavelengths</a:t>
            </a:r>
            <a:endParaRPr lang="en-US" sz="1800" dirty="0"/>
          </a:p>
          <a:p>
            <a:pPr algn="ctr">
              <a:spcBef>
                <a:spcPts val="0"/>
              </a:spcBef>
            </a:pPr>
            <a:r>
              <a:rPr lang="en-US" sz="1800" dirty="0">
                <a:solidFill>
                  <a:srgbClr val="C1EDFF"/>
                </a:solidFill>
                <a:latin typeface="Roboto"/>
              </a:rPr>
              <a:t>image right: infrared wavelengths</a:t>
            </a:r>
            <a:endParaRPr lang="en-US" sz="1800" dirty="0"/>
          </a:p>
          <a:p>
            <a:r>
              <a:rPr lang="en-US" sz="3600" dirty="0"/>
              <a:t/>
            </a:r>
            <a:br>
              <a:rPr lang="en-US" sz="3600" dirty="0"/>
            </a:br>
            <a:r>
              <a:rPr lang="en-US" sz="3600" dirty="0" smtClean="0"/>
              <a:t/>
            </a:r>
            <a:br>
              <a:rPr lang="en-US" sz="3600" dirty="0" smtClean="0"/>
            </a:br>
            <a:r>
              <a:rPr lang="en-US" sz="3600" dirty="0" smtClean="0"/>
              <a:t/>
            </a:r>
            <a:br>
              <a:rPr lang="en-US" sz="3600" dirty="0" smtClean="0"/>
            </a:br>
            <a:endParaRPr lang="en-US" sz="3600" dirty="0"/>
          </a:p>
        </p:txBody>
      </p:sp>
    </p:spTree>
    <p:extLst>
      <p:ext uri="{BB962C8B-B14F-4D97-AF65-F5344CB8AC3E}">
        <p14:creationId xmlns:p14="http://schemas.microsoft.com/office/powerpoint/2010/main" val="473700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lh6.googleusercontent.com/JdzstEYroGrHbQQDSOeM9xm_V-FPUJ11Y3f4vmZcb5a1xc6JF89hYy_ZRT-tZLwznv_hVgzSsxr7jELUtUMnNsXUQjfCMOHW63ItDwzvvCzdQsitSxyt8tBm8-aF6196pA-DeaPdU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3" y="2390578"/>
            <a:ext cx="9115697" cy="387902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3.googleusercontent.com/a6m58UGIw70Y0uvxqfviUJFw-3TwxU9NTOOT_e_GXCIfISCEoK9DzOMiFmEFRXK9Em6O2A-lKfWGG2wYO9wtPF6ceg7KZJz0c6fZlvZEshq4y7oOmBhNxr4MLdFcUyhDOUzL1V2BiT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3470275" cy="18758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57800" y="452297"/>
            <a:ext cx="2133600" cy="861774"/>
          </a:xfrm>
          <a:prstGeom prst="rect">
            <a:avLst/>
          </a:prstGeom>
        </p:spPr>
        <p:txBody>
          <a:bodyPr wrap="square">
            <a:spAutoFit/>
          </a:bodyPr>
          <a:lstStyle/>
          <a:p>
            <a:r>
              <a:rPr lang="en-US" sz="1400" u="sng" dirty="0">
                <a:solidFill>
                  <a:srgbClr val="4DD0E1"/>
                </a:solidFill>
                <a:latin typeface="Arial" panose="020B0604020202020204" pitchFamily="34" charset="0"/>
                <a:hlinkClick r:id="rId4"/>
              </a:rPr>
              <a:t>https://eyes.nasa.gov/</a:t>
            </a:r>
            <a:endParaRPr lang="en-US" dirty="0"/>
          </a:p>
          <a:p>
            <a:r>
              <a:rPr lang="en-US" dirty="0"/>
              <a:t/>
            </a:r>
            <a:br>
              <a:rPr lang="en-US" dirty="0"/>
            </a:br>
            <a:endParaRPr lang="en-US" dirty="0"/>
          </a:p>
        </p:txBody>
      </p:sp>
      <p:sp>
        <p:nvSpPr>
          <p:cNvPr id="3" name="Rectangle 2"/>
          <p:cNvSpPr/>
          <p:nvPr/>
        </p:nvSpPr>
        <p:spPr>
          <a:xfrm>
            <a:off x="5257800" y="775462"/>
            <a:ext cx="3924300" cy="1077218"/>
          </a:xfrm>
          <a:prstGeom prst="rect">
            <a:avLst/>
          </a:prstGeom>
        </p:spPr>
        <p:txBody>
          <a:bodyPr wrap="square">
            <a:spAutoFit/>
          </a:bodyPr>
          <a:lstStyle/>
          <a:p>
            <a:r>
              <a:rPr lang="en-US" sz="1400" u="sng" dirty="0">
                <a:solidFill>
                  <a:srgbClr val="4DD0E1"/>
                </a:solidFill>
                <a:latin typeface="Arial" panose="020B0604020202020204" pitchFamily="34" charset="0"/>
                <a:hlinkClick r:id="rId5"/>
              </a:rPr>
              <a:t>https://www.missionjuno.swri.edu/media-gallery/instruments</a:t>
            </a:r>
            <a:endParaRPr lang="en-US" sz="1400" dirty="0"/>
          </a:p>
          <a:p>
            <a:r>
              <a:rPr lang="en-US" dirty="0"/>
              <a:t/>
            </a:r>
            <a:br>
              <a:rPr lang="en-US" dirty="0"/>
            </a:br>
            <a:endParaRPr lang="en-US" dirty="0"/>
          </a:p>
        </p:txBody>
      </p:sp>
    </p:spTree>
    <p:extLst>
      <p:ext uri="{BB962C8B-B14F-4D97-AF65-F5344CB8AC3E}">
        <p14:creationId xmlns:p14="http://schemas.microsoft.com/office/powerpoint/2010/main" val="1969796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38200" y="1295400"/>
            <a:ext cx="7315200" cy="4473019"/>
          </a:xfrm>
          <a:prstGeom prst="rect">
            <a:avLst/>
          </a:prstGeom>
        </p:spPr>
        <p:txBody>
          <a:bodyPr wrap="square">
            <a:spAutoFit/>
          </a:bodyPr>
          <a:lstStyle/>
          <a:p>
            <a:pPr>
              <a:spcAft>
                <a:spcPts val="1600"/>
              </a:spcAft>
            </a:pPr>
            <a:r>
              <a:rPr lang="en-US" dirty="0"/>
              <a:t/>
            </a:r>
            <a:br>
              <a:rPr lang="en-US" dirty="0"/>
            </a:br>
            <a:r>
              <a:rPr lang="en-US" sz="2400" u="sng" dirty="0">
                <a:solidFill>
                  <a:srgbClr val="FFFFFF"/>
                </a:solidFill>
                <a:latin typeface="+mj-lt"/>
              </a:rPr>
              <a:t>Objective:</a:t>
            </a:r>
            <a:endParaRPr lang="en-US" sz="2400" dirty="0">
              <a:latin typeface="+mj-lt"/>
            </a:endParaRPr>
          </a:p>
          <a:p>
            <a:pPr>
              <a:spcAft>
                <a:spcPts val="1600"/>
              </a:spcAft>
            </a:pPr>
            <a:r>
              <a:rPr lang="en-US" sz="2400" dirty="0">
                <a:solidFill>
                  <a:srgbClr val="FFFFFF"/>
                </a:solidFill>
                <a:latin typeface="+mj-lt"/>
              </a:rPr>
              <a:t>Use “thermal sensors” to create an infrared map.</a:t>
            </a:r>
            <a:endParaRPr lang="en-US" sz="2400" dirty="0">
              <a:latin typeface="+mj-lt"/>
            </a:endParaRPr>
          </a:p>
          <a:p>
            <a:pPr fontAlgn="base">
              <a:buFont typeface="Arial" panose="020B0604020202020204" pitchFamily="34" charset="0"/>
              <a:buChar char="•"/>
            </a:pPr>
            <a:r>
              <a:rPr lang="en-US" sz="2400" dirty="0">
                <a:solidFill>
                  <a:srgbClr val="FFFFFF"/>
                </a:solidFill>
                <a:latin typeface="+mj-lt"/>
              </a:rPr>
              <a:t>Locate changes in thermal </a:t>
            </a:r>
            <a:r>
              <a:rPr lang="en-US" sz="2400" dirty="0" smtClean="0">
                <a:solidFill>
                  <a:srgbClr val="FFFFFF"/>
                </a:solidFill>
                <a:latin typeface="+mj-lt"/>
              </a:rPr>
              <a:t>energy</a:t>
            </a:r>
          </a:p>
          <a:p>
            <a:pPr fontAlgn="base">
              <a:buFont typeface="Arial" panose="020B0604020202020204" pitchFamily="34" charset="0"/>
              <a:buChar char="•"/>
            </a:pPr>
            <a:endParaRPr lang="en-US" sz="2400" dirty="0">
              <a:solidFill>
                <a:srgbClr val="FFFFFF"/>
              </a:solidFill>
              <a:latin typeface="+mj-lt"/>
            </a:endParaRPr>
          </a:p>
          <a:p>
            <a:pPr fontAlgn="base">
              <a:buFont typeface="Arial" panose="020B0604020202020204" pitchFamily="34" charset="0"/>
              <a:buChar char="•"/>
            </a:pPr>
            <a:r>
              <a:rPr lang="en-US" sz="2400" dirty="0">
                <a:solidFill>
                  <a:srgbClr val="FFFFFF"/>
                </a:solidFill>
                <a:latin typeface="+mj-lt"/>
              </a:rPr>
              <a:t>Mark and label 4 coordinates around the perimeter of hot / cold spots  (x axis, y axis</a:t>
            </a:r>
            <a:r>
              <a:rPr lang="en-US" sz="2400" dirty="0" smtClean="0">
                <a:solidFill>
                  <a:srgbClr val="FFFFFF"/>
                </a:solidFill>
                <a:latin typeface="+mj-lt"/>
              </a:rPr>
              <a:t>)</a:t>
            </a:r>
          </a:p>
          <a:p>
            <a:pPr fontAlgn="base">
              <a:buFont typeface="Arial" panose="020B0604020202020204" pitchFamily="34" charset="0"/>
              <a:buChar char="•"/>
            </a:pPr>
            <a:endParaRPr lang="en-US" sz="2400" dirty="0">
              <a:solidFill>
                <a:srgbClr val="FFFFFF"/>
              </a:solidFill>
              <a:latin typeface="+mj-lt"/>
            </a:endParaRPr>
          </a:p>
          <a:p>
            <a:pPr fontAlgn="base">
              <a:buFont typeface="Arial" panose="020B0604020202020204" pitchFamily="34" charset="0"/>
              <a:buChar char="•"/>
            </a:pPr>
            <a:r>
              <a:rPr lang="en-US" sz="2400" dirty="0">
                <a:solidFill>
                  <a:srgbClr val="FFFFFF"/>
                </a:solidFill>
                <a:latin typeface="+mj-lt"/>
              </a:rPr>
              <a:t>Outline the perimeter of hot / cold </a:t>
            </a:r>
            <a:r>
              <a:rPr lang="en-US" sz="2400" dirty="0" smtClean="0">
                <a:solidFill>
                  <a:srgbClr val="FFFFFF"/>
                </a:solidFill>
                <a:latin typeface="+mj-lt"/>
              </a:rPr>
              <a:t>spots</a:t>
            </a:r>
          </a:p>
          <a:p>
            <a:pPr fontAlgn="base">
              <a:buFont typeface="Arial" panose="020B0604020202020204" pitchFamily="34" charset="0"/>
              <a:buChar char="•"/>
            </a:pPr>
            <a:endParaRPr lang="en-US" sz="2400" dirty="0">
              <a:solidFill>
                <a:srgbClr val="FFFFFF"/>
              </a:solidFill>
              <a:latin typeface="+mj-lt"/>
            </a:endParaRPr>
          </a:p>
          <a:p>
            <a:pPr fontAlgn="base">
              <a:spcAft>
                <a:spcPts val="1600"/>
              </a:spcAft>
              <a:buFont typeface="Arial" panose="020B0604020202020204" pitchFamily="34" charset="0"/>
              <a:buChar char="•"/>
            </a:pPr>
            <a:r>
              <a:rPr lang="en-US" sz="2400" dirty="0">
                <a:solidFill>
                  <a:srgbClr val="FFFFFF"/>
                </a:solidFill>
                <a:latin typeface="+mj-lt"/>
              </a:rPr>
              <a:t>Color map (dark=cold, bright=hot)</a:t>
            </a:r>
            <a:endParaRPr lang="en-US" sz="2400" b="0" i="0" u="none" strike="noStrike" dirty="0">
              <a:solidFill>
                <a:srgbClr val="FFFFFF"/>
              </a:solidFill>
              <a:effectLst/>
              <a:latin typeface="+mj-lt"/>
            </a:endParaRPr>
          </a:p>
        </p:txBody>
      </p:sp>
      <p:sp>
        <p:nvSpPr>
          <p:cNvPr id="3" name="Title 2"/>
          <p:cNvSpPr>
            <a:spLocks noGrp="1"/>
          </p:cNvSpPr>
          <p:nvPr>
            <p:ph type="title"/>
          </p:nvPr>
        </p:nvSpPr>
        <p:spPr/>
        <p:txBody>
          <a:bodyPr>
            <a:normAutofit fontScale="90000"/>
          </a:bodyPr>
          <a:lstStyle/>
          <a:p>
            <a:pPr algn="ctr"/>
            <a:r>
              <a:rPr lang="en-US" sz="2800" b="1" dirty="0">
                <a:solidFill>
                  <a:srgbClr val="C1EEFF"/>
                </a:solidFill>
                <a:latin typeface="CITYSCAPE" pitchFamily="18" charset="0"/>
              </a:rPr>
              <a:t>A planet beyond Pluto has been discovered! </a:t>
            </a:r>
            <a:r>
              <a:rPr lang="en-US" sz="2800" b="1" dirty="0">
                <a:latin typeface="CITYSCAPE" pitchFamily="18" charset="0"/>
              </a:rPr>
              <a:t/>
            </a:r>
            <a:br>
              <a:rPr lang="en-US" sz="2800" b="1" dirty="0">
                <a:latin typeface="CITYSCAPE" pitchFamily="18" charset="0"/>
              </a:rPr>
            </a:br>
            <a:r>
              <a:rPr lang="en-US" sz="2800" b="1" dirty="0">
                <a:solidFill>
                  <a:srgbClr val="C1EEFF"/>
                </a:solidFill>
                <a:latin typeface="CITYSCAPE" pitchFamily="18" charset="0"/>
              </a:rPr>
              <a:t>A spacecraft has been sent to collect data.</a:t>
            </a:r>
            <a:r>
              <a:rPr lang="en-US" dirty="0"/>
              <a:t/>
            </a:r>
            <a:br>
              <a:rPr lang="en-US" dirty="0"/>
            </a:br>
            <a:endParaRPr lang="en-US" dirty="0"/>
          </a:p>
        </p:txBody>
      </p:sp>
    </p:spTree>
    <p:extLst>
      <p:ext uri="{BB962C8B-B14F-4D97-AF65-F5344CB8AC3E}">
        <p14:creationId xmlns:p14="http://schemas.microsoft.com/office/powerpoint/2010/main" val="402636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lh6.googleusercontent.com/wv3uP4b9_PrG8CkjQTW-5D2kJXc4O8GKddtuFKclT4ZSe851GBRueNrLnoNCwskjVXM0lmV7-xeWHiTbB7-xP7aejPz7eQagwBF3LsljCvlnLSYv34wUZ16OgRNnblL0RV3-fh1RUgY"/>
          <p:cNvPicPr>
            <a:picLocks noChangeAspect="1" noChangeArrowheads="1"/>
          </p:cNvPicPr>
          <p:nvPr/>
        </p:nvPicPr>
        <p:blipFill rotWithShape="1">
          <a:blip r:embed="rId2">
            <a:extLst>
              <a:ext uri="{28A0092B-C50C-407E-A947-70E740481C1C}">
                <a14:useLocalDpi xmlns:a14="http://schemas.microsoft.com/office/drawing/2010/main" val="0"/>
              </a:ext>
            </a:extLst>
          </a:blip>
          <a:srcRect l="4546"/>
          <a:stretch/>
        </p:blipFill>
        <p:spPr bwMode="auto">
          <a:xfrm>
            <a:off x="4114800" y="990600"/>
            <a:ext cx="4800600" cy="36587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655637"/>
            <a:ext cx="7886700" cy="1325563"/>
          </a:xfrm>
        </p:spPr>
        <p:txBody>
          <a:bodyPr>
            <a:normAutofit fontScale="90000"/>
          </a:bodyPr>
          <a:lstStyle/>
          <a:p>
            <a:r>
              <a:rPr lang="en-US" dirty="0"/>
              <a:t>What is a MAGNETIC FIELD?</a:t>
            </a:r>
            <a:br>
              <a:rPr lang="en-US" dirty="0"/>
            </a:br>
            <a:r>
              <a:rPr lang="en-US" dirty="0"/>
              <a:t/>
            </a:r>
            <a:br>
              <a:rPr lang="en-US" dirty="0"/>
            </a:br>
            <a:endParaRPr lang="en-US" dirty="0"/>
          </a:p>
        </p:txBody>
      </p:sp>
      <p:pic>
        <p:nvPicPr>
          <p:cNvPr id="10242" name="Picture 2" descr="https://lh5.googleusercontent.com/ujO3BGGEsQlkmkgGV0SsXJs697mb5Y0U_wveQzjAaKxC0YXo6VC6IAYY4-F8qL--dBz_CLN8yoiUjqp7NR-oQ6xrywYhtcOfIR_laxYbjTlVTT4TNZU9ZN3LGX8nd8g6whpvqMS2C0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 y="29718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272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lh5.googleusercontent.com/Nb_uDeAzxZHHvl2m1S4UFoHM_cbpPrC-nGEaZziAJr05hjfSyQfaKZ7ZmbAtsLdah9jDiO7lxyrMtZmxtUKZiMvXNqt1zlWxisBdz5ZtuTzw5INdejDT9f1c24Ew7TdjjYIC21JWgn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0145"/>
            <a:ext cx="9144000" cy="45914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 y="5486400"/>
            <a:ext cx="4572000" cy="923330"/>
          </a:xfrm>
          <a:prstGeom prst="rect">
            <a:avLst/>
          </a:prstGeom>
        </p:spPr>
        <p:txBody>
          <a:bodyPr>
            <a:spAutoFit/>
          </a:bodyPr>
          <a:lstStyle/>
          <a:p>
            <a:pPr algn="ctr"/>
            <a:r>
              <a:rPr lang="en-US" u="sng" dirty="0">
                <a:solidFill>
                  <a:srgbClr val="4DD0E1"/>
                </a:solidFill>
                <a:latin typeface="Arial" panose="020B0604020202020204" pitchFamily="34" charset="0"/>
                <a:hlinkClick r:id="rId3"/>
              </a:rPr>
              <a:t>https://eyes.nasa.gov/</a:t>
            </a:r>
            <a:endParaRPr lang="en-US" dirty="0"/>
          </a:p>
          <a:p>
            <a:r>
              <a:rPr lang="en-US" dirty="0"/>
              <a:t/>
            </a:r>
            <a:br>
              <a:rPr lang="en-US" dirty="0"/>
            </a:br>
            <a:endParaRPr lang="en-US" dirty="0"/>
          </a:p>
        </p:txBody>
      </p:sp>
      <p:sp>
        <p:nvSpPr>
          <p:cNvPr id="3" name="Rectangle 2"/>
          <p:cNvSpPr/>
          <p:nvPr/>
        </p:nvSpPr>
        <p:spPr>
          <a:xfrm>
            <a:off x="381000" y="5965593"/>
            <a:ext cx="6858000" cy="923330"/>
          </a:xfrm>
          <a:prstGeom prst="rect">
            <a:avLst/>
          </a:prstGeom>
        </p:spPr>
        <p:txBody>
          <a:bodyPr wrap="square">
            <a:spAutoFit/>
          </a:bodyPr>
          <a:lstStyle/>
          <a:p>
            <a:r>
              <a:rPr lang="en-US" u="sng" dirty="0">
                <a:solidFill>
                  <a:srgbClr val="4DD0E1"/>
                </a:solidFill>
                <a:latin typeface="Arial" panose="020B0604020202020204" pitchFamily="34" charset="0"/>
                <a:hlinkClick r:id="rId4"/>
              </a:rPr>
              <a:t>https://www.missionjuno.swri.edu/media-gallery/instruments</a:t>
            </a:r>
            <a:endParaRPr lang="en-US" dirty="0"/>
          </a:p>
          <a:p>
            <a:r>
              <a:rPr lang="en-US" dirty="0"/>
              <a:t/>
            </a:r>
            <a:br>
              <a:rPr lang="en-US" dirty="0"/>
            </a:br>
            <a:endParaRPr lang="en-US" dirty="0"/>
          </a:p>
        </p:txBody>
      </p:sp>
    </p:spTree>
    <p:extLst>
      <p:ext uri="{BB962C8B-B14F-4D97-AF65-F5344CB8AC3E}">
        <p14:creationId xmlns:p14="http://schemas.microsoft.com/office/powerpoint/2010/main" val="32298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lh6.googleusercontent.com/LkwmhxhexZJ5vc0su-MJfSfY9oahxAjmDMR0A6aFy7nvuSi8_sbyj-uQDvAlV-t7BA9i1t9sj15sJ9pIheQYKjIxoZNXsaYbZYwbyn1aLlY8TK59XImQod3CHPvTgutM-amT6sbnZ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76400"/>
            <a:ext cx="2971800" cy="24368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381000"/>
            <a:ext cx="7543800" cy="5917004"/>
          </a:xfrm>
          <a:prstGeom prst="rect">
            <a:avLst/>
          </a:prstGeom>
        </p:spPr>
        <p:txBody>
          <a:bodyPr wrap="square">
            <a:spAutoFit/>
          </a:bodyPr>
          <a:lstStyle/>
          <a:p>
            <a:pPr algn="ctr">
              <a:spcAft>
                <a:spcPts val="1600"/>
              </a:spcAft>
            </a:pPr>
            <a:r>
              <a:rPr lang="en-US" sz="2800" dirty="0">
                <a:solidFill>
                  <a:srgbClr val="F3F3F3"/>
                </a:solidFill>
                <a:latin typeface="Roboto"/>
              </a:rPr>
              <a:t>Locate areas of magnetism</a:t>
            </a:r>
            <a:endParaRPr lang="en-US" dirty="0"/>
          </a:p>
          <a:p>
            <a:pPr>
              <a:spcAft>
                <a:spcPts val="1600"/>
              </a:spcAft>
            </a:pPr>
            <a:r>
              <a:rPr lang="en-US" sz="2400" dirty="0">
                <a:solidFill>
                  <a:srgbClr val="FFD966"/>
                </a:solidFill>
                <a:latin typeface="Merriweather"/>
              </a:rPr>
              <a:t>CHALLENGE:  As a team build a device that will detect areas of magnetism on your planet</a:t>
            </a:r>
            <a:endParaRPr lang="en-US" sz="2400" dirty="0"/>
          </a:p>
          <a:p>
            <a:pPr marL="342900" indent="-342900" fontAlgn="base">
              <a:lnSpc>
                <a:spcPct val="150000"/>
              </a:lnSpc>
              <a:spcBef>
                <a:spcPts val="700"/>
              </a:spcBef>
              <a:buFont typeface="Arial" panose="020B0604020202020204" pitchFamily="34" charset="0"/>
              <a:buChar char="•"/>
            </a:pPr>
            <a:r>
              <a:rPr lang="en-US" sz="2000" dirty="0" smtClean="0">
                <a:solidFill>
                  <a:srgbClr val="FFFFFF"/>
                </a:solidFill>
                <a:latin typeface="Roboto"/>
              </a:rPr>
              <a:t>No </a:t>
            </a:r>
            <a:r>
              <a:rPr lang="en-US" sz="2000" dirty="0">
                <a:solidFill>
                  <a:srgbClr val="FFFFFF"/>
                </a:solidFill>
                <a:latin typeface="Roboto"/>
              </a:rPr>
              <a:t>more than 30 </a:t>
            </a:r>
            <a:r>
              <a:rPr lang="en-US" sz="2000" dirty="0" smtClean="0">
                <a:solidFill>
                  <a:srgbClr val="FFFFFF"/>
                </a:solidFill>
                <a:latin typeface="Roboto"/>
              </a:rPr>
              <a:t>cm2</a:t>
            </a:r>
          </a:p>
          <a:p>
            <a:pPr marL="342900" indent="-342900" fontAlgn="base">
              <a:lnSpc>
                <a:spcPct val="150000"/>
              </a:lnSpc>
              <a:buFont typeface="Arial" panose="020B0604020202020204" pitchFamily="34" charset="0"/>
              <a:buChar char="•"/>
            </a:pPr>
            <a:r>
              <a:rPr lang="en-US" sz="2000" dirty="0" smtClean="0">
                <a:solidFill>
                  <a:srgbClr val="FFFFFF"/>
                </a:solidFill>
                <a:latin typeface="Roboto"/>
              </a:rPr>
              <a:t>2 </a:t>
            </a:r>
            <a:r>
              <a:rPr lang="en-US" sz="2000" dirty="0">
                <a:solidFill>
                  <a:srgbClr val="FFFFFF"/>
                </a:solidFill>
                <a:latin typeface="Roboto"/>
              </a:rPr>
              <a:t>minute </a:t>
            </a:r>
            <a:r>
              <a:rPr lang="en-US" sz="2000" dirty="0" smtClean="0">
                <a:solidFill>
                  <a:srgbClr val="FFFFFF"/>
                </a:solidFill>
                <a:latin typeface="Roboto"/>
              </a:rPr>
              <a:t>planning</a:t>
            </a:r>
          </a:p>
          <a:p>
            <a:pPr marL="342900" indent="-342900" fontAlgn="base">
              <a:lnSpc>
                <a:spcPct val="150000"/>
              </a:lnSpc>
              <a:buFont typeface="Arial" panose="020B0604020202020204" pitchFamily="34" charset="0"/>
              <a:buChar char="•"/>
            </a:pPr>
            <a:r>
              <a:rPr lang="en-US" sz="2000" dirty="0" smtClean="0">
                <a:solidFill>
                  <a:srgbClr val="FFFFFF"/>
                </a:solidFill>
                <a:latin typeface="Roboto"/>
              </a:rPr>
              <a:t>1 </a:t>
            </a:r>
            <a:r>
              <a:rPr lang="en-US" sz="2000" dirty="0">
                <a:solidFill>
                  <a:srgbClr val="FFFFFF"/>
                </a:solidFill>
                <a:latin typeface="Roboto"/>
              </a:rPr>
              <a:t>supply </a:t>
            </a:r>
            <a:r>
              <a:rPr lang="en-US" sz="2000" dirty="0" smtClean="0">
                <a:solidFill>
                  <a:srgbClr val="FFFFFF"/>
                </a:solidFill>
                <a:latin typeface="Roboto"/>
              </a:rPr>
              <a:t>retriever</a:t>
            </a:r>
          </a:p>
          <a:p>
            <a:pPr marL="342900" indent="-342900" fontAlgn="base">
              <a:lnSpc>
                <a:spcPct val="150000"/>
              </a:lnSpc>
              <a:buFont typeface="Arial" panose="020B0604020202020204" pitchFamily="34" charset="0"/>
              <a:buChar char="•"/>
            </a:pPr>
            <a:r>
              <a:rPr lang="en-US" sz="2000" dirty="0" smtClean="0">
                <a:solidFill>
                  <a:srgbClr val="FFFFFF"/>
                </a:solidFill>
                <a:latin typeface="Roboto"/>
              </a:rPr>
              <a:t>1 </a:t>
            </a:r>
            <a:r>
              <a:rPr lang="en-US" sz="2000" dirty="0">
                <a:solidFill>
                  <a:srgbClr val="FFFFFF"/>
                </a:solidFill>
                <a:latin typeface="Roboto"/>
              </a:rPr>
              <a:t>“test magnet” per table</a:t>
            </a:r>
          </a:p>
          <a:p>
            <a:pPr marL="342900" indent="-342900" fontAlgn="base">
              <a:lnSpc>
                <a:spcPct val="150000"/>
              </a:lnSpc>
              <a:buFont typeface="Arial" panose="020B0604020202020204" pitchFamily="34" charset="0"/>
              <a:buChar char="•"/>
            </a:pPr>
            <a:r>
              <a:rPr lang="en-US" sz="2000" dirty="0" smtClean="0">
                <a:solidFill>
                  <a:srgbClr val="FFFFFF"/>
                </a:solidFill>
                <a:latin typeface="Roboto"/>
              </a:rPr>
              <a:t>15 </a:t>
            </a:r>
            <a:r>
              <a:rPr lang="en-US" sz="2000" dirty="0">
                <a:solidFill>
                  <a:srgbClr val="FFFFFF"/>
                </a:solidFill>
                <a:latin typeface="Roboto"/>
              </a:rPr>
              <a:t>minutes to construct / test / reconstruct </a:t>
            </a:r>
            <a:endParaRPr lang="en-US" sz="2000" dirty="0" smtClean="0">
              <a:solidFill>
                <a:srgbClr val="FFFFFF"/>
              </a:solidFill>
              <a:latin typeface="Roboto"/>
            </a:endParaRPr>
          </a:p>
          <a:p>
            <a:pPr marL="342900" indent="-342900" fontAlgn="base">
              <a:lnSpc>
                <a:spcPct val="150000"/>
              </a:lnSpc>
              <a:buFont typeface="Arial" panose="020B0604020202020204" pitchFamily="34" charset="0"/>
              <a:buChar char="•"/>
            </a:pPr>
            <a:r>
              <a:rPr lang="en-US" sz="2000" dirty="0" smtClean="0">
                <a:solidFill>
                  <a:srgbClr val="FFFFFF"/>
                </a:solidFill>
                <a:latin typeface="Roboto"/>
              </a:rPr>
              <a:t>Use </a:t>
            </a:r>
            <a:r>
              <a:rPr lang="en-US" sz="2000" dirty="0">
                <a:solidFill>
                  <a:srgbClr val="FFFFFF"/>
                </a:solidFill>
                <a:latin typeface="Roboto"/>
              </a:rPr>
              <a:t>device to locate and mark areas of magnetism.  Device may not touch the surface of the planet</a:t>
            </a:r>
            <a:r>
              <a:rPr lang="en-US" sz="2000" dirty="0" smtClean="0">
                <a:solidFill>
                  <a:srgbClr val="FFFFFF"/>
                </a:solidFill>
                <a:latin typeface="Roboto"/>
              </a:rPr>
              <a:t>!</a:t>
            </a:r>
          </a:p>
          <a:p>
            <a:pPr marL="342900" indent="-342900" fontAlgn="base">
              <a:lnSpc>
                <a:spcPct val="150000"/>
              </a:lnSpc>
              <a:buFont typeface="Arial" panose="020B0604020202020204" pitchFamily="34" charset="0"/>
              <a:buChar char="•"/>
            </a:pPr>
            <a:r>
              <a:rPr lang="en-US" sz="2000" dirty="0" smtClean="0">
                <a:solidFill>
                  <a:srgbClr val="FFFFFF"/>
                </a:solidFill>
                <a:latin typeface="Roboto"/>
              </a:rPr>
              <a:t>Mark </a:t>
            </a:r>
            <a:r>
              <a:rPr lang="en-US" sz="2000" dirty="0">
                <a:solidFill>
                  <a:srgbClr val="FFFFFF"/>
                </a:solidFill>
                <a:latin typeface="Roboto"/>
              </a:rPr>
              <a:t>center of magnet field with and X  </a:t>
            </a:r>
            <a:endParaRPr lang="en-US" sz="2000" dirty="0" smtClean="0">
              <a:solidFill>
                <a:srgbClr val="FFFFFF"/>
              </a:solidFill>
              <a:latin typeface="Roboto"/>
            </a:endParaRPr>
          </a:p>
          <a:p>
            <a:pPr marL="342900" indent="-342900" fontAlgn="base">
              <a:lnSpc>
                <a:spcPct val="150000"/>
              </a:lnSpc>
              <a:spcAft>
                <a:spcPts val="1600"/>
              </a:spcAft>
              <a:buFont typeface="Arial" panose="020B0604020202020204" pitchFamily="34" charset="0"/>
              <a:buChar char="•"/>
            </a:pPr>
            <a:r>
              <a:rPr lang="en-US" sz="2000" dirty="0" smtClean="0">
                <a:solidFill>
                  <a:srgbClr val="FFFFFF"/>
                </a:solidFill>
                <a:latin typeface="Roboto"/>
              </a:rPr>
              <a:t>Highlight </a:t>
            </a:r>
            <a:r>
              <a:rPr lang="en-US" sz="2000" dirty="0">
                <a:solidFill>
                  <a:srgbClr val="FFFFFF"/>
                </a:solidFill>
                <a:latin typeface="Roboto"/>
              </a:rPr>
              <a:t>the perimeter of the magnetic field</a:t>
            </a:r>
            <a:endParaRPr lang="en-US" sz="2000" b="0" i="0" u="none" strike="noStrike" dirty="0">
              <a:solidFill>
                <a:srgbClr val="FFFFFF"/>
              </a:solidFill>
              <a:effectLst/>
              <a:latin typeface="Roboto"/>
            </a:endParaRPr>
          </a:p>
        </p:txBody>
      </p:sp>
    </p:spTree>
    <p:extLst>
      <p:ext uri="{BB962C8B-B14F-4D97-AF65-F5344CB8AC3E}">
        <p14:creationId xmlns:p14="http://schemas.microsoft.com/office/powerpoint/2010/main" val="2713763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spacecraft 3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00599"/>
            <a:ext cx="9144000" cy="4461755"/>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Punched Tape 3"/>
          <p:cNvSpPr/>
          <p:nvPr/>
        </p:nvSpPr>
        <p:spPr>
          <a:xfrm rot="20934516">
            <a:off x="5817674" y="403804"/>
            <a:ext cx="2743200" cy="1333799"/>
          </a:xfrm>
          <a:prstGeom prst="flowChartPunchedTape">
            <a:avLst/>
          </a:prstGeom>
          <a:ln w="31750">
            <a:solidFill>
              <a:srgbClr val="0070C0"/>
            </a:solid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n-US" sz="2000" b="1" dirty="0" smtClean="0">
                <a:solidFill>
                  <a:schemeClr val="tx1"/>
                </a:solidFill>
              </a:rPr>
              <a:t>Free App!</a:t>
            </a:r>
          </a:p>
          <a:p>
            <a:pPr algn="ctr"/>
            <a:r>
              <a:rPr lang="en-US" sz="2000" b="1" dirty="0" smtClean="0">
                <a:solidFill>
                  <a:schemeClr val="tx1"/>
                </a:solidFill>
              </a:rPr>
              <a:t>-iPhone or Android</a:t>
            </a:r>
            <a:endParaRPr lang="en-US" sz="2000" b="1" dirty="0">
              <a:solidFill>
                <a:schemeClr val="tx1"/>
              </a:solidFill>
            </a:endParaRPr>
          </a:p>
        </p:txBody>
      </p:sp>
    </p:spTree>
    <p:extLst>
      <p:ext uri="{BB962C8B-B14F-4D97-AF65-F5344CB8AC3E}">
        <p14:creationId xmlns:p14="http://schemas.microsoft.com/office/powerpoint/2010/main" val="4093998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80091">
            <a:off x="4340401" y="1210561"/>
            <a:ext cx="4719035" cy="44624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81600" y="484738"/>
            <a:ext cx="372730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rgbClr val="FFC000"/>
                </a:solidFill>
                <a:effectLst/>
              </a:rPr>
              <a:t>Thank you!!</a:t>
            </a:r>
            <a:endParaRPr lang="en-US" sz="5400" b="1" cap="none" spc="0" dirty="0">
              <a:ln/>
              <a:solidFill>
                <a:srgbClr val="FFC000"/>
              </a:solidFill>
              <a:effectLst/>
            </a:endParaRPr>
          </a:p>
        </p:txBody>
      </p:sp>
      <p:sp>
        <p:nvSpPr>
          <p:cNvPr id="8" name="Rectangle 7"/>
          <p:cNvSpPr/>
          <p:nvPr/>
        </p:nvSpPr>
        <p:spPr>
          <a:xfrm>
            <a:off x="4953000" y="5905378"/>
            <a:ext cx="3702425"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smtClean="0">
                <a:ln/>
                <a:solidFill>
                  <a:srgbClr val="FFC000"/>
                </a:solidFill>
                <a:effectLst/>
              </a:rPr>
              <a:t>And thank you SEEC!</a:t>
            </a:r>
            <a:endParaRPr lang="en-US" sz="3200" b="1" cap="none" spc="0" dirty="0">
              <a:ln/>
              <a:solidFill>
                <a:srgbClr val="FFC000"/>
              </a:solidFill>
              <a:effectLst/>
            </a:endParaRPr>
          </a:p>
        </p:txBody>
      </p:sp>
      <p:sp>
        <p:nvSpPr>
          <p:cNvPr id="5" name="Rectangle 4"/>
          <p:cNvSpPr/>
          <p:nvPr/>
        </p:nvSpPr>
        <p:spPr>
          <a:xfrm>
            <a:off x="457200" y="685800"/>
            <a:ext cx="4572000" cy="5781070"/>
          </a:xfrm>
          <a:prstGeom prst="rect">
            <a:avLst/>
          </a:prstGeom>
        </p:spPr>
        <p:txBody>
          <a:bodyPr>
            <a:spAutoFit/>
          </a:bodyPr>
          <a:lstStyle/>
          <a:p>
            <a:pPr>
              <a:spcBef>
                <a:spcPts val="700"/>
              </a:spcBef>
              <a:spcAft>
                <a:spcPts val="1600"/>
              </a:spcAft>
            </a:pPr>
            <a:r>
              <a:rPr lang="en-US" i="1" dirty="0">
                <a:solidFill>
                  <a:srgbClr val="D6ECFF"/>
                </a:solidFill>
                <a:latin typeface="Merriweather"/>
              </a:rPr>
              <a:t>•</a:t>
            </a:r>
            <a:r>
              <a:rPr lang="en-US" sz="2400" i="1" dirty="0">
                <a:solidFill>
                  <a:srgbClr val="FFFFFF"/>
                </a:solidFill>
                <a:latin typeface="Merriweather"/>
              </a:rPr>
              <a:t>Check your folder for great NASA resources (including those used in this presentation), and other fun activities for your classroom!</a:t>
            </a:r>
            <a:endParaRPr lang="en-US" sz="2400" dirty="0"/>
          </a:p>
          <a:p>
            <a:pPr>
              <a:spcBef>
                <a:spcPts val="700"/>
              </a:spcBef>
              <a:spcAft>
                <a:spcPts val="1600"/>
              </a:spcAft>
            </a:pPr>
            <a:r>
              <a:rPr lang="en-US" sz="2400" dirty="0"/>
              <a:t/>
            </a:r>
            <a:br>
              <a:rPr lang="en-US" sz="2400" dirty="0"/>
            </a:br>
            <a:r>
              <a:rPr lang="en-US" sz="2400" dirty="0">
                <a:solidFill>
                  <a:srgbClr val="D6ECFF"/>
                </a:solidFill>
                <a:latin typeface="Comfortaa"/>
              </a:rPr>
              <a:t>•</a:t>
            </a:r>
            <a:r>
              <a:rPr lang="en-US" sz="2400" dirty="0">
                <a:solidFill>
                  <a:srgbClr val="FFFFFF"/>
                </a:solidFill>
                <a:latin typeface="Comfortaa"/>
              </a:rPr>
              <a:t>Emails for Laura and Colleen are on the front of folder</a:t>
            </a:r>
            <a:endParaRPr lang="en-US" sz="2400" dirty="0"/>
          </a:p>
          <a:p>
            <a:pPr>
              <a:spcBef>
                <a:spcPts val="700"/>
              </a:spcBef>
              <a:spcAft>
                <a:spcPts val="1600"/>
              </a:spcAft>
            </a:pPr>
            <a:r>
              <a:rPr lang="en-US" sz="2400" dirty="0"/>
              <a:t/>
            </a:r>
            <a:br>
              <a:rPr lang="en-US" sz="2400" dirty="0"/>
            </a:br>
            <a:r>
              <a:rPr lang="en-US" sz="2400" dirty="0">
                <a:solidFill>
                  <a:srgbClr val="D6ECFF"/>
                </a:solidFill>
                <a:latin typeface="Trebuchet MS" panose="020B0603020202020204" pitchFamily="34" charset="0"/>
              </a:rPr>
              <a:t>•</a:t>
            </a:r>
            <a:r>
              <a:rPr lang="en-US" sz="2400" dirty="0">
                <a:solidFill>
                  <a:srgbClr val="FFFFFF"/>
                </a:solidFill>
                <a:latin typeface="Jester" pitchFamily="2" charset="0"/>
              </a:rPr>
              <a:t>Don’t forget the evaluation forms!</a:t>
            </a:r>
            <a:endParaRPr lang="en-US" sz="2400" dirty="0">
              <a:latin typeface="Jester" pitchFamily="2" charset="0"/>
            </a:endParaRPr>
          </a:p>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204119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08455" y="381000"/>
            <a:ext cx="8229600" cy="914400"/>
          </a:xfrm>
        </p:spPr>
        <p:txBody>
          <a:bodyPr>
            <a:normAutofit fontScale="90000"/>
          </a:bodyPr>
          <a:lstStyle/>
          <a:p>
            <a:r>
              <a:rPr lang="en-US" sz="3600" dirty="0" smtClean="0"/>
              <a:t>Who was the first person to launch into space?</a:t>
            </a:r>
            <a:endParaRPr lang="en-US" sz="3600" dirty="0"/>
          </a:p>
        </p:txBody>
      </p:sp>
      <p:sp>
        <p:nvSpPr>
          <p:cNvPr id="3" name="Content Placeholder 2"/>
          <p:cNvSpPr>
            <a:spLocks noGrp="1"/>
          </p:cNvSpPr>
          <p:nvPr>
            <p:ph sz="half" idx="1"/>
          </p:nvPr>
        </p:nvSpPr>
        <p:spPr>
          <a:xfrm>
            <a:off x="5257800" y="2057400"/>
            <a:ext cx="3569677" cy="2362200"/>
          </a:xfrm>
        </p:spPr>
        <p:txBody>
          <a:bodyPr>
            <a:normAutofit/>
          </a:bodyPr>
          <a:lstStyle/>
          <a:p>
            <a:pPr fontAlgn="base"/>
            <a:r>
              <a:rPr lang="en-US" sz="3200" dirty="0"/>
              <a:t>Neil Armstrong</a:t>
            </a:r>
          </a:p>
          <a:p>
            <a:pPr fontAlgn="base"/>
            <a:r>
              <a:rPr lang="en-US" sz="3200" dirty="0"/>
              <a:t>Lance Armstrong</a:t>
            </a:r>
          </a:p>
          <a:p>
            <a:pPr fontAlgn="base"/>
            <a:r>
              <a:rPr lang="en-US" sz="3200" dirty="0"/>
              <a:t>Yuri </a:t>
            </a:r>
            <a:r>
              <a:rPr lang="en-US" sz="3200" dirty="0" err="1"/>
              <a:t>Garagin</a:t>
            </a:r>
            <a:endParaRPr lang="en-US" sz="3200" dirty="0"/>
          </a:p>
          <a:p>
            <a:pPr fontAlgn="base"/>
            <a:r>
              <a:rPr lang="en-US" sz="3200" dirty="0"/>
              <a:t>Buzz </a:t>
            </a:r>
            <a:r>
              <a:rPr lang="en-US" sz="3200" dirty="0" err="1"/>
              <a:t>Lightyear</a:t>
            </a:r>
            <a:endParaRPr lang="en-US" sz="3200" dirty="0"/>
          </a:p>
          <a:p>
            <a:endParaRPr lang="en-US" dirty="0"/>
          </a:p>
        </p:txBody>
      </p:sp>
      <p:pic>
        <p:nvPicPr>
          <p:cNvPr id="1026" name="Picture 2" descr="https://lh5.googleusercontent.com/ld1t2twuiVtYHNiOf9hsA2yBxnYgBWjMCkooWAupw2N1lZS-FBrbsV68fGZfTExjKUTk-G4GyTL2yd1ZWXPeby5kuh0UiEzpbuD7mJWsJ7DEwftvCoYyEUGOXL7XwwpcQ2NshZbFpm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5223"/>
            <a:ext cx="34575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350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08455" y="381000"/>
            <a:ext cx="8229600" cy="914400"/>
          </a:xfrm>
        </p:spPr>
        <p:txBody>
          <a:bodyPr>
            <a:normAutofit fontScale="90000"/>
          </a:bodyPr>
          <a:lstStyle/>
          <a:p>
            <a:r>
              <a:rPr lang="en-US" sz="3600" dirty="0" smtClean="0"/>
              <a:t>Who was the first person to launch into space?</a:t>
            </a:r>
            <a:endParaRPr lang="en-US" sz="3600" dirty="0"/>
          </a:p>
        </p:txBody>
      </p:sp>
      <p:sp>
        <p:nvSpPr>
          <p:cNvPr id="3" name="Content Placeholder 2"/>
          <p:cNvSpPr>
            <a:spLocks noGrp="1"/>
          </p:cNvSpPr>
          <p:nvPr>
            <p:ph sz="half" idx="1"/>
          </p:nvPr>
        </p:nvSpPr>
        <p:spPr>
          <a:xfrm>
            <a:off x="5943600" y="1557724"/>
            <a:ext cx="2960077" cy="2362200"/>
          </a:xfrm>
        </p:spPr>
        <p:txBody>
          <a:bodyPr/>
          <a:lstStyle/>
          <a:p>
            <a:pPr fontAlgn="base"/>
            <a:r>
              <a:rPr lang="en-US" sz="2000" dirty="0"/>
              <a:t>Neil Armstrong</a:t>
            </a:r>
          </a:p>
          <a:p>
            <a:pPr fontAlgn="base"/>
            <a:r>
              <a:rPr lang="en-US" sz="2000" dirty="0"/>
              <a:t>Lance Armstrong</a:t>
            </a:r>
          </a:p>
          <a:p>
            <a:pPr fontAlgn="base"/>
            <a:r>
              <a:rPr lang="en-US" sz="3200" b="1" dirty="0">
                <a:solidFill>
                  <a:srgbClr val="FFC000"/>
                </a:solidFill>
              </a:rPr>
              <a:t>Yuri </a:t>
            </a:r>
            <a:r>
              <a:rPr lang="en-US" sz="3200" b="1" dirty="0" err="1">
                <a:solidFill>
                  <a:srgbClr val="FFC000"/>
                </a:solidFill>
              </a:rPr>
              <a:t>Garagin</a:t>
            </a:r>
            <a:endParaRPr lang="en-US" sz="3200" dirty="0">
              <a:solidFill>
                <a:srgbClr val="FFC000"/>
              </a:solidFill>
            </a:endParaRPr>
          </a:p>
          <a:p>
            <a:pPr fontAlgn="base"/>
            <a:r>
              <a:rPr lang="en-US" sz="2000" dirty="0"/>
              <a:t>Buzz </a:t>
            </a:r>
            <a:r>
              <a:rPr lang="en-US" sz="2000" dirty="0" err="1"/>
              <a:t>Lightyear</a:t>
            </a:r>
            <a:endParaRPr lang="en-US" sz="2000" dirty="0"/>
          </a:p>
          <a:p>
            <a:endParaRPr lang="en-US" dirty="0"/>
          </a:p>
        </p:txBody>
      </p:sp>
      <p:pic>
        <p:nvPicPr>
          <p:cNvPr id="7" name="Picture 4" descr="https://cdn0.vox-cdn.com/thumbor/icxnZr5LSnl1KX376BWJeWDSNk8=/0x75:800x525/1600x900/cdn0.vox-cdn.com/imported_assets/1663307/200097main_rs_image_feature_800A_800x600.jpg"/>
          <p:cNvPicPr>
            <a:picLocks noChangeAspect="1" noChangeArrowheads="1"/>
          </p:cNvPicPr>
          <p:nvPr/>
        </p:nvPicPr>
        <p:blipFill>
          <a:blip r:embed="rId2" cstate="print"/>
          <a:srcRect/>
          <a:stretch>
            <a:fillRect/>
          </a:stretch>
        </p:blipFill>
        <p:spPr bwMode="auto">
          <a:xfrm rot="20906392">
            <a:off x="563258" y="2347160"/>
            <a:ext cx="5592051" cy="3145529"/>
          </a:xfrm>
          <a:prstGeom prst="rect">
            <a:avLst/>
          </a:prstGeom>
          <a:noFill/>
        </p:spPr>
      </p:pic>
      <p:pic>
        <p:nvPicPr>
          <p:cNvPr id="1026" name="Picture 2" descr="http://history.nasa.gov/16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9555" y="4495800"/>
            <a:ext cx="2247080" cy="1705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673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81000"/>
            <a:ext cx="8229600" cy="914400"/>
          </a:xfrm>
        </p:spPr>
        <p:txBody>
          <a:bodyPr>
            <a:normAutofit fontScale="90000"/>
          </a:bodyPr>
          <a:lstStyle/>
          <a:p>
            <a:r>
              <a:rPr lang="en-US" sz="3600" dirty="0" smtClean="0"/>
              <a:t>Which of the following is TRUE? </a:t>
            </a:r>
            <a:r>
              <a:rPr lang="en-US" dirty="0" smtClean="0"/>
              <a:t/>
            </a:r>
            <a:br>
              <a:rPr lang="en-US" dirty="0" smtClean="0"/>
            </a:br>
            <a:endParaRPr lang="en-US" dirty="0"/>
          </a:p>
        </p:txBody>
      </p:sp>
      <p:sp>
        <p:nvSpPr>
          <p:cNvPr id="3" name="Content Placeholder 2"/>
          <p:cNvSpPr>
            <a:spLocks noGrp="1"/>
          </p:cNvSpPr>
          <p:nvPr>
            <p:ph sz="half" idx="1"/>
          </p:nvPr>
        </p:nvSpPr>
        <p:spPr>
          <a:xfrm>
            <a:off x="457200" y="1676400"/>
            <a:ext cx="2590800" cy="4773414"/>
          </a:xfrm>
        </p:spPr>
        <p:txBody>
          <a:bodyPr>
            <a:normAutofit/>
          </a:bodyPr>
          <a:lstStyle/>
          <a:p>
            <a:pPr marL="68580" indent="0" fontAlgn="base">
              <a:buNone/>
            </a:pPr>
            <a:r>
              <a:rPr lang="en-US" sz="2400" b="1" dirty="0"/>
              <a:t>There is water on Mars</a:t>
            </a:r>
            <a:endParaRPr lang="en-US" sz="2400" dirty="0"/>
          </a:p>
          <a:p>
            <a:pPr marL="68580" indent="0" fontAlgn="base">
              <a:buNone/>
            </a:pPr>
            <a:r>
              <a:rPr lang="en-US" sz="2400" dirty="0"/>
              <a:t/>
            </a:r>
            <a:br>
              <a:rPr lang="en-US" sz="2400" dirty="0"/>
            </a:br>
            <a:r>
              <a:rPr lang="en-US" sz="2400" b="1" dirty="0"/>
              <a:t>There was once water on Mars</a:t>
            </a:r>
            <a:endParaRPr lang="en-US" sz="2400" dirty="0"/>
          </a:p>
          <a:p>
            <a:pPr marL="68580" indent="0" fontAlgn="base">
              <a:buNone/>
            </a:pPr>
            <a:r>
              <a:rPr lang="en-US" sz="2400" dirty="0"/>
              <a:t/>
            </a:r>
            <a:br>
              <a:rPr lang="en-US" sz="2400" dirty="0"/>
            </a:br>
            <a:r>
              <a:rPr lang="en-US" sz="2400" b="1" dirty="0"/>
              <a:t>There is a laser-shooting robot on Mars</a:t>
            </a:r>
            <a:endParaRPr lang="en-US" sz="2400" dirty="0"/>
          </a:p>
          <a:p>
            <a:pPr marL="68580" indent="0">
              <a:buNone/>
            </a:pPr>
            <a:r>
              <a:rPr lang="en-US" sz="2000" dirty="0"/>
              <a:t/>
            </a:r>
            <a:br>
              <a:rPr lang="en-US" sz="2000" dirty="0"/>
            </a:br>
            <a:endParaRPr lang="en-US" dirty="0"/>
          </a:p>
        </p:txBody>
      </p:sp>
      <p:pic>
        <p:nvPicPr>
          <p:cNvPr id="2050" name="Picture 2" descr="https://lh5.googleusercontent.com/hBReky4Q0NAIL_vL0ljJOSH75wlWw7DPvPFBDoAj3WgI1aluiSKhvd1nAIZKWrNaRUjdUij7jtpNyz8K5MyM0fL78op193iVhLXEl0cEK3jxMn4LpUfmgj0cguUumIKlC8gUc3U-bg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905000"/>
            <a:ext cx="5105743"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532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thenypost.files.wordpress.com/2013/09/mars-curiosity-photo-galler.jpg"/>
          <p:cNvPicPr>
            <a:picLocks noChangeAspect="1" noChangeArrowheads="1"/>
          </p:cNvPicPr>
          <p:nvPr/>
        </p:nvPicPr>
        <p:blipFill>
          <a:blip r:embed="rId2" cstate="print"/>
          <a:srcRect/>
          <a:stretch>
            <a:fillRect/>
          </a:stretch>
        </p:blipFill>
        <p:spPr bwMode="auto">
          <a:xfrm>
            <a:off x="228600" y="1191237"/>
            <a:ext cx="8674118" cy="5460357"/>
          </a:xfrm>
          <a:prstGeom prst="rect">
            <a:avLst/>
          </a:prstGeom>
          <a:noFill/>
        </p:spPr>
      </p:pic>
      <p:sp>
        <p:nvSpPr>
          <p:cNvPr id="5" name="Title 1"/>
          <p:cNvSpPr>
            <a:spLocks noGrp="1"/>
          </p:cNvSpPr>
          <p:nvPr>
            <p:ph type="title"/>
          </p:nvPr>
        </p:nvSpPr>
        <p:spPr>
          <a:xfrm>
            <a:off x="457200" y="381000"/>
            <a:ext cx="8229600" cy="914400"/>
          </a:xfrm>
        </p:spPr>
        <p:txBody>
          <a:bodyPr>
            <a:normAutofit fontScale="90000"/>
          </a:bodyPr>
          <a:lstStyle/>
          <a:p>
            <a:r>
              <a:rPr lang="en-US" sz="3600" dirty="0" smtClean="0"/>
              <a:t>Which of the following is TRUE?</a:t>
            </a:r>
            <a:r>
              <a:rPr lang="en-US" dirty="0" smtClean="0"/>
              <a:t/>
            </a:r>
            <a:br>
              <a:rPr lang="en-US" dirty="0" smtClean="0"/>
            </a:br>
            <a:endParaRPr lang="en-US" dirty="0"/>
          </a:p>
        </p:txBody>
      </p:sp>
      <p:sp>
        <p:nvSpPr>
          <p:cNvPr id="2" name="Content Placeholder 1"/>
          <p:cNvSpPr>
            <a:spLocks noGrp="1"/>
          </p:cNvSpPr>
          <p:nvPr>
            <p:ph sz="half" idx="1"/>
          </p:nvPr>
        </p:nvSpPr>
        <p:spPr/>
        <p:txBody>
          <a:bodyPr/>
          <a:lstStyle/>
          <a:p>
            <a:pPr marL="68580" indent="0" fontAlgn="base">
              <a:buNone/>
            </a:pPr>
            <a:r>
              <a:rPr lang="en-US" b="1" dirty="0"/>
              <a:t>There is water on Mars</a:t>
            </a:r>
            <a:endParaRPr lang="en-US" dirty="0"/>
          </a:p>
          <a:p>
            <a:pPr marL="68580" indent="0" fontAlgn="base">
              <a:buNone/>
            </a:pPr>
            <a:r>
              <a:rPr lang="en-US" dirty="0"/>
              <a:t/>
            </a:r>
            <a:br>
              <a:rPr lang="en-US" dirty="0"/>
            </a:br>
            <a:r>
              <a:rPr lang="en-US" b="1" dirty="0"/>
              <a:t>There was once water on Mars</a:t>
            </a:r>
            <a:endParaRPr lang="en-US" dirty="0"/>
          </a:p>
          <a:p>
            <a:pPr marL="68580" indent="0" fontAlgn="base">
              <a:buNone/>
            </a:pPr>
            <a:r>
              <a:rPr lang="en-US" dirty="0"/>
              <a:t/>
            </a:r>
            <a:br>
              <a:rPr lang="en-US" dirty="0"/>
            </a:br>
            <a:r>
              <a:rPr lang="en-US" b="1" dirty="0"/>
              <a:t>There is a laser-shooting robot on Mars</a:t>
            </a:r>
            <a:endParaRPr lang="en-US" dirty="0"/>
          </a:p>
          <a:p>
            <a:endParaRPr lang="en-US" dirty="0"/>
          </a:p>
        </p:txBody>
      </p:sp>
      <p:sp>
        <p:nvSpPr>
          <p:cNvPr id="4" name="Explosion 1 3"/>
          <p:cNvSpPr/>
          <p:nvPr/>
        </p:nvSpPr>
        <p:spPr>
          <a:xfrm rot="20800350">
            <a:off x="5707811" y="3758306"/>
            <a:ext cx="3124200" cy="2286000"/>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ALL TRUE!!</a:t>
            </a:r>
            <a:endParaRPr lang="en-US" b="1" dirty="0">
              <a:solidFill>
                <a:schemeClr val="bg1"/>
              </a:solidFill>
            </a:endParaRPr>
          </a:p>
        </p:txBody>
      </p:sp>
    </p:spTree>
    <p:extLst>
      <p:ext uri="{BB962C8B-B14F-4D97-AF65-F5344CB8AC3E}">
        <p14:creationId xmlns:p14="http://schemas.microsoft.com/office/powerpoint/2010/main" val="4036339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lh5.googleusercontent.com/5nHKDwFVeXBqN_TOw_Vkuw5azYkBCTCFgFaq_Wptbhv3HUBIixjLw9NasqERr5i-z8rxxaRviysVjfXl9KQGexAAq9pKXMi5Nczctae5jSaGNv3ElOmuKj5Hqme_9ifKFxx0nhgJ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8031" cy="70120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05000" y="248882"/>
            <a:ext cx="6324600" cy="1569660"/>
          </a:xfrm>
          <a:prstGeom prst="rect">
            <a:avLst/>
          </a:prstGeom>
        </p:spPr>
        <p:txBody>
          <a:bodyPr wrap="square">
            <a:spAutoFit/>
          </a:bodyPr>
          <a:lstStyle/>
          <a:p>
            <a:r>
              <a:rPr lang="en-US" sz="6000" dirty="0">
                <a:solidFill>
                  <a:srgbClr val="FFD966"/>
                </a:solidFill>
                <a:latin typeface="Jester" pitchFamily="2" charset="0"/>
              </a:rPr>
              <a:t>Fact or fiction?</a:t>
            </a:r>
            <a:endParaRPr lang="en-US" sz="6000" dirty="0">
              <a:latin typeface="Jester" pitchFamily="2" charset="0"/>
            </a:endParaRPr>
          </a:p>
          <a:p>
            <a:r>
              <a:rPr lang="en-US" dirty="0"/>
              <a:t/>
            </a:r>
            <a:br>
              <a:rPr lang="en-US" dirty="0"/>
            </a:br>
            <a:endParaRPr lang="en-US" dirty="0"/>
          </a:p>
        </p:txBody>
      </p:sp>
      <p:sp>
        <p:nvSpPr>
          <p:cNvPr id="8" name="Rectangle 7"/>
          <p:cNvSpPr/>
          <p:nvPr/>
        </p:nvSpPr>
        <p:spPr>
          <a:xfrm>
            <a:off x="1371600" y="1371600"/>
            <a:ext cx="7196831" cy="4785926"/>
          </a:xfrm>
          <a:prstGeom prst="rect">
            <a:avLst/>
          </a:prstGeom>
        </p:spPr>
        <p:txBody>
          <a:bodyPr wrap="square">
            <a:spAutoFit/>
          </a:bodyPr>
          <a:lstStyle/>
          <a:p>
            <a:r>
              <a:rPr lang="en-US" sz="2800" b="1" dirty="0">
                <a:solidFill>
                  <a:srgbClr val="EFEFEF"/>
                </a:solidFill>
                <a:latin typeface="Comfortaa"/>
              </a:rPr>
              <a:t>There are huge oceans of water in our outer solar system!</a:t>
            </a:r>
            <a:endParaRPr lang="en-US" sz="2800" dirty="0"/>
          </a:p>
          <a:p>
            <a:pPr>
              <a:spcBef>
                <a:spcPts val="700"/>
              </a:spcBef>
            </a:pPr>
            <a:r>
              <a:rPr lang="en-US" sz="2800" dirty="0"/>
              <a:t/>
            </a:r>
            <a:br>
              <a:rPr lang="en-US" sz="2800" dirty="0"/>
            </a:br>
            <a:r>
              <a:rPr lang="en-US" sz="2800" b="1" dirty="0">
                <a:solidFill>
                  <a:srgbClr val="EFEFEF"/>
                </a:solidFill>
                <a:latin typeface="AdLib BT" panose="04040805040B02020603" pitchFamily="82" charset="0"/>
              </a:rPr>
              <a:t>Like Earth, Saturn’s moon Titan has  rain, lakes, and rivers !</a:t>
            </a:r>
            <a:endParaRPr lang="en-US" sz="2800" dirty="0">
              <a:latin typeface="AdLib BT" panose="04040805040B02020603" pitchFamily="82" charset="0"/>
            </a:endParaRPr>
          </a:p>
          <a:p>
            <a:pPr>
              <a:spcBef>
                <a:spcPts val="700"/>
              </a:spcBef>
              <a:spcAft>
                <a:spcPts val="1600"/>
              </a:spcAft>
            </a:pPr>
            <a:r>
              <a:rPr lang="en-US" sz="2800" dirty="0"/>
              <a:t/>
            </a:r>
            <a:br>
              <a:rPr lang="en-US" sz="2800" dirty="0"/>
            </a:br>
            <a:r>
              <a:rPr lang="en-US" sz="2800" b="1" dirty="0">
                <a:solidFill>
                  <a:srgbClr val="EFEFEF"/>
                </a:solidFill>
                <a:latin typeface="BernCondT" pitchFamily="18" charset="0"/>
              </a:rPr>
              <a:t>If you were standing on asteroid </a:t>
            </a:r>
            <a:r>
              <a:rPr lang="en-US" sz="2800" b="1" dirty="0" err="1">
                <a:solidFill>
                  <a:srgbClr val="EFEFEF"/>
                </a:solidFill>
                <a:latin typeface="BernCondT" pitchFamily="18" charset="0"/>
              </a:rPr>
              <a:t>Bennu</a:t>
            </a:r>
            <a:r>
              <a:rPr lang="en-US" sz="2800" b="1" dirty="0">
                <a:solidFill>
                  <a:srgbClr val="EFEFEF"/>
                </a:solidFill>
                <a:latin typeface="BernCondT" pitchFamily="18" charset="0"/>
              </a:rPr>
              <a:t> you could jump into outer space!</a:t>
            </a:r>
            <a:endParaRPr lang="en-US" sz="2800" dirty="0">
              <a:latin typeface="BernCondT" pitchFamily="18" charset="0"/>
            </a:endParaRPr>
          </a:p>
          <a:p>
            <a:r>
              <a:rPr lang="en-US" sz="2800" dirty="0"/>
              <a:t/>
            </a:r>
            <a:br>
              <a:rPr lang="en-US" sz="2800" dirty="0"/>
            </a:br>
            <a:endParaRPr lang="en-US" sz="2800" dirty="0"/>
          </a:p>
        </p:txBody>
      </p:sp>
    </p:spTree>
    <p:extLst>
      <p:ext uri="{BB962C8B-B14F-4D97-AF65-F5344CB8AC3E}">
        <p14:creationId xmlns:p14="http://schemas.microsoft.com/office/powerpoint/2010/main" val="3619201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17600"/>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05000" y="248882"/>
            <a:ext cx="6324600" cy="1569660"/>
          </a:xfrm>
          <a:prstGeom prst="rect">
            <a:avLst/>
          </a:prstGeom>
        </p:spPr>
        <p:txBody>
          <a:bodyPr wrap="square">
            <a:spAutoFit/>
          </a:bodyPr>
          <a:lstStyle/>
          <a:p>
            <a:r>
              <a:rPr lang="en-US" sz="6000" dirty="0" smtClean="0">
                <a:solidFill>
                  <a:srgbClr val="FFD966"/>
                </a:solidFill>
                <a:latin typeface="Jester" pitchFamily="2" charset="0"/>
              </a:rPr>
              <a:t>All Fact!</a:t>
            </a:r>
            <a:endParaRPr lang="en-US" sz="6000" dirty="0">
              <a:latin typeface="Jester" pitchFamily="2" charset="0"/>
            </a:endParaRPr>
          </a:p>
          <a:p>
            <a:r>
              <a:rPr lang="en-US" dirty="0"/>
              <a:t/>
            </a:r>
            <a:br>
              <a:rPr lang="en-US" dirty="0"/>
            </a:br>
            <a:endParaRPr lang="en-US" dirty="0"/>
          </a:p>
        </p:txBody>
      </p:sp>
      <p:sp>
        <p:nvSpPr>
          <p:cNvPr id="8" name="Rectangle 7"/>
          <p:cNvSpPr/>
          <p:nvPr/>
        </p:nvSpPr>
        <p:spPr>
          <a:xfrm>
            <a:off x="1371600" y="1371600"/>
            <a:ext cx="7196831" cy="6645409"/>
          </a:xfrm>
          <a:prstGeom prst="rect">
            <a:avLst/>
          </a:prstGeom>
        </p:spPr>
        <p:txBody>
          <a:bodyPr wrap="square">
            <a:spAutoFit/>
          </a:bodyPr>
          <a:lstStyle/>
          <a:p>
            <a:r>
              <a:rPr lang="en-US" sz="2800" b="1" dirty="0">
                <a:solidFill>
                  <a:srgbClr val="EFEFEF"/>
                </a:solidFill>
                <a:latin typeface="Comfortaa"/>
              </a:rPr>
              <a:t>There are huge oceans of water in our outer solar system</a:t>
            </a:r>
            <a:r>
              <a:rPr lang="en-US" sz="2800" b="1" dirty="0" smtClean="0">
                <a:solidFill>
                  <a:srgbClr val="EFEFEF"/>
                </a:solidFill>
                <a:latin typeface="Comfortaa"/>
              </a:rPr>
              <a:t>! (</a:t>
            </a:r>
            <a:r>
              <a:rPr lang="en-US" sz="2800" b="1" dirty="0" err="1" smtClean="0">
                <a:solidFill>
                  <a:srgbClr val="EFEFEF"/>
                </a:solidFill>
                <a:latin typeface="Comfortaa"/>
              </a:rPr>
              <a:t>Enceledus</a:t>
            </a:r>
            <a:r>
              <a:rPr lang="en-US" sz="2800" b="1" dirty="0" smtClean="0">
                <a:solidFill>
                  <a:srgbClr val="EFEFEF"/>
                </a:solidFill>
                <a:latin typeface="Comfortaa"/>
              </a:rPr>
              <a:t> and Europa)</a:t>
            </a:r>
            <a:endParaRPr lang="en-US" sz="2800" dirty="0"/>
          </a:p>
          <a:p>
            <a:pPr>
              <a:spcBef>
                <a:spcPts val="700"/>
              </a:spcBef>
            </a:pPr>
            <a:r>
              <a:rPr lang="en-US" sz="2800" dirty="0"/>
              <a:t/>
            </a:r>
            <a:br>
              <a:rPr lang="en-US" sz="2800" dirty="0"/>
            </a:br>
            <a:r>
              <a:rPr lang="en-US" sz="2800" b="1" dirty="0">
                <a:solidFill>
                  <a:srgbClr val="EFEFEF"/>
                </a:solidFill>
                <a:latin typeface="AdLib BT" panose="04040805040B02020603" pitchFamily="82" charset="0"/>
              </a:rPr>
              <a:t>Like Earth, Saturn’s moon Titan has  rain, lakes, and rivers </a:t>
            </a:r>
            <a:r>
              <a:rPr lang="en-US" sz="2800" b="1" dirty="0" smtClean="0">
                <a:solidFill>
                  <a:srgbClr val="EFEFEF"/>
                </a:solidFill>
                <a:latin typeface="AdLib BT" panose="04040805040B02020603" pitchFamily="82" charset="0"/>
              </a:rPr>
              <a:t>! (Methane)</a:t>
            </a:r>
            <a:endParaRPr lang="en-US" sz="2800" dirty="0">
              <a:latin typeface="AdLib BT" panose="04040805040B02020603" pitchFamily="82" charset="0"/>
            </a:endParaRPr>
          </a:p>
          <a:p>
            <a:r>
              <a:rPr lang="en-US" sz="2800" dirty="0"/>
              <a:t/>
            </a:r>
            <a:br>
              <a:rPr lang="en-US" sz="2800" dirty="0"/>
            </a:br>
            <a:r>
              <a:rPr lang="en-US" sz="2800" b="1" dirty="0">
                <a:solidFill>
                  <a:srgbClr val="EFEFEF"/>
                </a:solidFill>
                <a:latin typeface="BernCondT" pitchFamily="18" charset="0"/>
              </a:rPr>
              <a:t>If you were standing on asteroid </a:t>
            </a:r>
            <a:r>
              <a:rPr lang="en-US" sz="2800" b="1" dirty="0" err="1">
                <a:solidFill>
                  <a:srgbClr val="EFEFEF"/>
                </a:solidFill>
                <a:latin typeface="BernCondT" pitchFamily="18" charset="0"/>
              </a:rPr>
              <a:t>Bennu</a:t>
            </a:r>
            <a:r>
              <a:rPr lang="en-US" sz="2800" b="1" dirty="0">
                <a:solidFill>
                  <a:srgbClr val="EFEFEF"/>
                </a:solidFill>
                <a:latin typeface="BernCondT" pitchFamily="18" charset="0"/>
              </a:rPr>
              <a:t> you could jump into outer space</a:t>
            </a:r>
            <a:r>
              <a:rPr lang="en-US" sz="2800" b="1" dirty="0" smtClean="0">
                <a:solidFill>
                  <a:srgbClr val="EFEFEF"/>
                </a:solidFill>
                <a:latin typeface="BernCondT" pitchFamily="18" charset="0"/>
              </a:rPr>
              <a:t>!</a:t>
            </a:r>
            <a:r>
              <a:rPr lang="en-US" sz="2800" dirty="0"/>
              <a:t> (.000005 x gravity of Earth)</a:t>
            </a:r>
          </a:p>
          <a:p>
            <a:r>
              <a:rPr lang="en-US" sz="2800" dirty="0"/>
              <a:t/>
            </a:r>
            <a:br>
              <a:rPr lang="en-US" sz="2800" dirty="0"/>
            </a:br>
            <a:endParaRPr lang="en-US" sz="2800" dirty="0">
              <a:latin typeface="BernCondT" pitchFamily="18" charset="0"/>
            </a:endParaRPr>
          </a:p>
          <a:p>
            <a:r>
              <a:rPr lang="en-US" sz="2800" dirty="0"/>
              <a:t/>
            </a:r>
            <a:br>
              <a:rPr lang="en-US" sz="2800" dirty="0"/>
            </a:br>
            <a:endParaRPr lang="en-US" sz="2800" dirty="0"/>
          </a:p>
        </p:txBody>
      </p:sp>
    </p:spTree>
    <p:extLst>
      <p:ext uri="{BB962C8B-B14F-4D97-AF65-F5344CB8AC3E}">
        <p14:creationId xmlns:p14="http://schemas.microsoft.com/office/powerpoint/2010/main" val="2529390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1821" y="1524000"/>
            <a:ext cx="8382000" cy="1631216"/>
          </a:xfrm>
          <a:prstGeom prst="rect">
            <a:avLst/>
          </a:prstGeom>
        </p:spPr>
        <p:txBody>
          <a:bodyPr wrap="square">
            <a:spAutoFit/>
          </a:bodyPr>
          <a:lstStyle/>
          <a:p>
            <a:pPr algn="ctr"/>
            <a:r>
              <a:rPr lang="en-US" sz="3200" b="1" dirty="0">
                <a:solidFill>
                  <a:srgbClr val="FFD966"/>
                </a:solidFill>
                <a:latin typeface="ASHLEY" pitchFamily="18" charset="0"/>
              </a:rPr>
              <a:t>Exploring our solar system with thermal energy and magnetism</a:t>
            </a:r>
            <a:endParaRPr lang="en-US" sz="3200" dirty="0">
              <a:latin typeface="ASHLEY" pitchFamily="18" charset="0"/>
            </a:endParaRPr>
          </a:p>
          <a:p>
            <a:r>
              <a:rPr lang="en-US" dirty="0"/>
              <a:t/>
            </a:r>
            <a:br>
              <a:rPr lang="en-US" dirty="0"/>
            </a:br>
            <a:endParaRPr lang="en-US" dirty="0"/>
          </a:p>
        </p:txBody>
      </p:sp>
      <p:pic>
        <p:nvPicPr>
          <p:cNvPr id="5122" name="Picture 2" descr="https://lh6.googleusercontent.com/VVdaoR9fBhvwthJwcFgsQGXGqNHcEKa5g7lioYLOnZJ5V0mC3ARc1vi2mzSRayvk5wpNKXbp_JkiMEbb-xca8qYW4fh2M8Kd41GKCtzFQEnBISePqmag1dUI1-5yW2cPwHxePXeR7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3510371"/>
            <a:ext cx="91821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405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lh3.googleusercontent.com/dP0cZE4iJfYaLIRJDwQK72NIxfjl0_CaIN9DKQ540J4bjTPCWiS4WmUYsPpXU82wns4kbtzgpL1-H9-BAQf1h_Pp5pBHfsvzVoiHrfU_k7YzkzyYuTLEO8HZoGhQEGCoUqVBcAWQNM8"/>
          <p:cNvPicPr>
            <a:picLocks noChangeAspect="1" noChangeArrowheads="1"/>
          </p:cNvPicPr>
          <p:nvPr/>
        </p:nvPicPr>
        <p:blipFill rotWithShape="1">
          <a:blip r:embed="rId2">
            <a:extLst>
              <a:ext uri="{28A0092B-C50C-407E-A947-70E740481C1C}">
                <a14:useLocalDpi xmlns:a14="http://schemas.microsoft.com/office/drawing/2010/main" val="0"/>
              </a:ext>
            </a:extLst>
          </a:blip>
          <a:srcRect l="8802" r="15131"/>
          <a:stretch/>
        </p:blipFill>
        <p:spPr bwMode="auto">
          <a:xfrm>
            <a:off x="21771" y="0"/>
            <a:ext cx="92202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5867400"/>
            <a:ext cx="5562600" cy="1200329"/>
          </a:xfrm>
          <a:prstGeom prst="rect">
            <a:avLst/>
          </a:prstGeom>
        </p:spPr>
        <p:txBody>
          <a:bodyPr wrap="square">
            <a:spAutoFit/>
          </a:bodyPr>
          <a:lstStyle/>
          <a:p>
            <a:r>
              <a:rPr lang="en-US" dirty="0">
                <a:solidFill>
                  <a:srgbClr val="EFEFEF"/>
                </a:solidFill>
                <a:latin typeface="Arial" panose="020B0604020202020204" pitchFamily="34" charset="0"/>
              </a:rPr>
              <a:t>Image by NASA</a:t>
            </a:r>
            <a:endParaRPr lang="en-US" dirty="0"/>
          </a:p>
          <a:p>
            <a:r>
              <a:rPr lang="en-US" dirty="0">
                <a:solidFill>
                  <a:srgbClr val="EFEFEF"/>
                </a:solidFill>
                <a:latin typeface="Arial" panose="020B0604020202020204" pitchFamily="34" charset="0"/>
              </a:rPr>
              <a:t>Jupiter- taken by Juno spacecraft with </a:t>
            </a:r>
            <a:r>
              <a:rPr lang="en-US" dirty="0" err="1">
                <a:solidFill>
                  <a:srgbClr val="EFEFEF"/>
                </a:solidFill>
                <a:latin typeface="Arial" panose="020B0604020202020204" pitchFamily="34" charset="0"/>
              </a:rPr>
              <a:t>JunoCam</a:t>
            </a:r>
            <a:endParaRPr lang="en-US" dirty="0"/>
          </a:p>
          <a:p>
            <a:r>
              <a:rPr lang="en-US" dirty="0"/>
              <a:t/>
            </a:r>
            <a:br>
              <a:rPr lang="en-US" dirty="0"/>
            </a:br>
            <a:endParaRPr lang="en-US" dirty="0"/>
          </a:p>
        </p:txBody>
      </p:sp>
    </p:spTree>
    <p:extLst>
      <p:ext uri="{BB962C8B-B14F-4D97-AF65-F5344CB8AC3E}">
        <p14:creationId xmlns:p14="http://schemas.microsoft.com/office/powerpoint/2010/main" val="25199546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7013</TotalTime>
  <Words>229</Words>
  <Application>Microsoft Office PowerPoint</Application>
  <PresentationFormat>On-screen Show (4:3)</PresentationFormat>
  <Paragraphs>91</Paragraphs>
  <Slides>18</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vt:i4>
      </vt:variant>
    </vt:vector>
  </HeadingPairs>
  <TitlesOfParts>
    <vt:vector size="33" baseType="lpstr">
      <vt:lpstr>AdLib BT</vt:lpstr>
      <vt:lpstr>Arial</vt:lpstr>
      <vt:lpstr>ASHLEY</vt:lpstr>
      <vt:lpstr>BernCondT</vt:lpstr>
      <vt:lpstr>Calibri</vt:lpstr>
      <vt:lpstr>Calibri Light</vt:lpstr>
      <vt:lpstr>CITYSCAPE</vt:lpstr>
      <vt:lpstr>Comfortaa</vt:lpstr>
      <vt:lpstr>Jester</vt:lpstr>
      <vt:lpstr>Merriweather</vt:lpstr>
      <vt:lpstr>Permanent Marker</vt:lpstr>
      <vt:lpstr>Roboto</vt:lpstr>
      <vt:lpstr>Trebuchet MS</vt:lpstr>
      <vt:lpstr>Wingdings</vt:lpstr>
      <vt:lpstr>Office Theme</vt:lpstr>
      <vt:lpstr>Earth, from 900 million miles away  </vt:lpstr>
      <vt:lpstr>Who was the first person to launch into space?</vt:lpstr>
      <vt:lpstr>Who was the first person to launch into space?</vt:lpstr>
      <vt:lpstr>Which of the following is TRUE?  </vt:lpstr>
      <vt:lpstr>Which of the following is TRUE? </vt:lpstr>
      <vt:lpstr>PowerPoint Presentation</vt:lpstr>
      <vt:lpstr>PowerPoint Presentation</vt:lpstr>
      <vt:lpstr>PowerPoint Presentation</vt:lpstr>
      <vt:lpstr>PowerPoint Presentation</vt:lpstr>
      <vt:lpstr>PowerPoint Presentation</vt:lpstr>
      <vt:lpstr>Jupiter’s moon Io taken by Galileo spacecraft, 2001  </vt:lpstr>
      <vt:lpstr>PowerPoint Presentation</vt:lpstr>
      <vt:lpstr>A planet beyond Pluto has been discovered!  A spacecraft has been sent to collect data. </vt:lpstr>
      <vt:lpstr>What is a MAGNETIC FIELD?  </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Space Exploration</dc:title>
  <dc:creator>SOS - Computer</dc:creator>
  <cp:lastModifiedBy>Laura Tomlin</cp:lastModifiedBy>
  <cp:revision>305</cp:revision>
  <cp:lastPrinted>2018-01-31T02:11:36Z</cp:lastPrinted>
  <dcterms:created xsi:type="dcterms:W3CDTF">2016-03-30T21:12:48Z</dcterms:created>
  <dcterms:modified xsi:type="dcterms:W3CDTF">2019-02-06T17:53:36Z</dcterms:modified>
</cp:coreProperties>
</file>