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8" r:id="rId3"/>
  </p:sldMasterIdLst>
  <p:notesMasterIdLst>
    <p:notesMasterId r:id="rId65"/>
  </p:notesMasterIdLst>
  <p:handoutMasterIdLst>
    <p:handoutMasterId r:id="rId66"/>
  </p:handoutMasterIdLst>
  <p:sldIdLst>
    <p:sldId id="435" r:id="rId4"/>
    <p:sldId id="436" r:id="rId5"/>
    <p:sldId id="346" r:id="rId6"/>
    <p:sldId id="349" r:id="rId7"/>
    <p:sldId id="494" r:id="rId8"/>
    <p:sldId id="491" r:id="rId9"/>
    <p:sldId id="492" r:id="rId10"/>
    <p:sldId id="493" r:id="rId11"/>
    <p:sldId id="477" r:id="rId12"/>
    <p:sldId id="486" r:id="rId13"/>
    <p:sldId id="487" r:id="rId14"/>
    <p:sldId id="478" r:id="rId15"/>
    <p:sldId id="488" r:id="rId16"/>
    <p:sldId id="489" r:id="rId17"/>
    <p:sldId id="490" r:id="rId18"/>
    <p:sldId id="480" r:id="rId19"/>
    <p:sldId id="497" r:id="rId20"/>
    <p:sldId id="550" r:id="rId21"/>
    <p:sldId id="495" r:id="rId22"/>
    <p:sldId id="496" r:id="rId23"/>
    <p:sldId id="498" r:id="rId24"/>
    <p:sldId id="499" r:id="rId25"/>
    <p:sldId id="500" r:id="rId26"/>
    <p:sldId id="501" r:id="rId27"/>
    <p:sldId id="530" r:id="rId28"/>
    <p:sldId id="502" r:id="rId29"/>
    <p:sldId id="503" r:id="rId30"/>
    <p:sldId id="504" r:id="rId31"/>
    <p:sldId id="505" r:id="rId32"/>
    <p:sldId id="506" r:id="rId33"/>
    <p:sldId id="507" r:id="rId34"/>
    <p:sldId id="539" r:id="rId35"/>
    <p:sldId id="535" r:id="rId36"/>
    <p:sldId id="536" r:id="rId37"/>
    <p:sldId id="537" r:id="rId38"/>
    <p:sldId id="541" r:id="rId39"/>
    <p:sldId id="542" r:id="rId40"/>
    <p:sldId id="543" r:id="rId41"/>
    <p:sldId id="544" r:id="rId42"/>
    <p:sldId id="545" r:id="rId43"/>
    <p:sldId id="546" r:id="rId44"/>
    <p:sldId id="547" r:id="rId45"/>
    <p:sldId id="520" r:id="rId46"/>
    <p:sldId id="521" r:id="rId47"/>
    <p:sldId id="522" r:id="rId48"/>
    <p:sldId id="525" r:id="rId49"/>
    <p:sldId id="523" r:id="rId50"/>
    <p:sldId id="524" r:id="rId51"/>
    <p:sldId id="526" r:id="rId52"/>
    <p:sldId id="527" r:id="rId53"/>
    <p:sldId id="528" r:id="rId54"/>
    <p:sldId id="548" r:id="rId55"/>
    <p:sldId id="549" r:id="rId56"/>
    <p:sldId id="529" r:id="rId57"/>
    <p:sldId id="531" r:id="rId58"/>
    <p:sldId id="532" r:id="rId59"/>
    <p:sldId id="447" r:id="rId60"/>
    <p:sldId id="481" r:id="rId61"/>
    <p:sldId id="482" r:id="rId62"/>
    <p:sldId id="484" r:id="rId63"/>
    <p:sldId id="42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EF5"/>
    <a:srgbClr val="88AEE1"/>
    <a:srgbClr val="9CC6FF"/>
    <a:srgbClr val="8FB7EC"/>
    <a:srgbClr val="DFE9FC"/>
    <a:srgbClr val="AFD9FF"/>
    <a:srgbClr val="D8E2F4"/>
    <a:srgbClr val="D2DBEE"/>
    <a:srgbClr val="97AEC8"/>
    <a:srgbClr val="87A2C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61"/>
    <p:restoredTop sz="94708"/>
  </p:normalViewPr>
  <p:slideViewPr>
    <p:cSldViewPr snapToGrid="0" snapToObjects="1">
      <p:cViewPr varScale="1">
        <p:scale>
          <a:sx n="71" d="100"/>
          <a:sy n="71" d="100"/>
        </p:scale>
        <p:origin x="72" y="64"/>
      </p:cViewPr>
      <p:guideLst>
        <p:guide orient="horz" pos="1512"/>
        <p:guide pos="336"/>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90" d="100"/>
          <a:sy n="190" d="100"/>
        </p:scale>
        <p:origin x="452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Introductions here</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369970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https://www.nasa.gov/exploration/commercial/crew/</a:t>
            </a:r>
            <a:r>
              <a:rPr lang="en-US" dirty="0" err="1"/>
              <a:t>index.html</a:t>
            </a:r>
            <a:endParaRPr lang="en-US" dirty="0"/>
          </a:p>
          <a:p>
            <a:r>
              <a:rPr lang="en-US" dirty="0"/>
              <a:t>Facebook: https://</a:t>
            </a:r>
            <a:r>
              <a:rPr lang="en-US" dirty="0" err="1"/>
              <a:t>www.facebook.com</a:t>
            </a:r>
            <a:r>
              <a:rPr lang="en-US" dirty="0"/>
              <a:t>/</a:t>
            </a:r>
            <a:r>
              <a:rPr lang="en-US" dirty="0" err="1"/>
              <a:t>NASACommercialCrew</a:t>
            </a:r>
            <a:endParaRPr lang="en-US" dirty="0"/>
          </a:p>
          <a:p>
            <a:r>
              <a:rPr lang="en-US" dirty="0"/>
              <a:t>Twitter: https://</a:t>
            </a:r>
            <a:r>
              <a:rPr lang="en-US" dirty="0" err="1"/>
              <a:t>twitter.com</a:t>
            </a:r>
            <a:r>
              <a:rPr lang="en-US" dirty="0"/>
              <a:t>/</a:t>
            </a:r>
            <a:r>
              <a:rPr lang="en-US" dirty="0" err="1"/>
              <a:t>Commercial_Crew</a:t>
            </a:r>
            <a:endParaRPr lang="en-US" dirty="0"/>
          </a:p>
          <a:p>
            <a:r>
              <a:rPr lang="en-US" dirty="0"/>
              <a:t>Flickr: https://</a:t>
            </a:r>
            <a:r>
              <a:rPr lang="en-US" dirty="0" err="1"/>
              <a:t>www.flickr.com</a:t>
            </a:r>
            <a:r>
              <a:rPr lang="en-US" dirty="0"/>
              <a:t>/photos/</a:t>
            </a:r>
            <a:r>
              <a:rPr lang="en-US" dirty="0" err="1"/>
              <a:t>nasakennedy</a:t>
            </a:r>
            <a:r>
              <a:rPr lang="en-US" dirty="0"/>
              <a:t>/sets/72157647244171004</a:t>
            </a:r>
          </a:p>
          <a:p>
            <a:r>
              <a:rPr lang="en-US" dirty="0"/>
              <a:t>Blogs: https://</a:t>
            </a:r>
            <a:r>
              <a:rPr lang="en-US" dirty="0" err="1"/>
              <a:t>blogs.nasa.gov</a:t>
            </a:r>
            <a:r>
              <a:rPr lang="en-US" dirty="0"/>
              <a:t>/</a:t>
            </a:r>
            <a:r>
              <a:rPr lang="en-US" dirty="0" err="1"/>
              <a:t>commercialcrew</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80A69-3069-4F69-BD18-4DF18D09AE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371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We’re focusing</a:t>
            </a:r>
            <a:r>
              <a:rPr lang="en-US" baseline="0" dirty="0" smtClean="0"/>
              <a:t> on supporting three mission areas to begin with in our current pilot activities. First is the Small Steps to Giant Leaps theme that focuses on the future of aeronautics innovation. </a:t>
            </a:r>
            <a:r>
              <a:rPr lang="en-US" sz="1200" kern="1200" baseline="0" dirty="0" smtClean="0">
                <a:solidFill>
                  <a:schemeClr val="tx1"/>
                </a:solidFill>
                <a:latin typeface="+mn-lt"/>
                <a:ea typeface="+mn-ea"/>
                <a:cs typeface="+mn-cs"/>
              </a:rPr>
              <a:t>The second theme focuses on human spaceflight to the space station with our commercial partners. </a:t>
            </a:r>
            <a:r>
              <a:rPr lang="en-US" baseline="0" dirty="0" smtClean="0"/>
              <a:t>And the third theme is Moon to Mars that focuses on transportation systems for deep space exploration beyond low-Earth orbit.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4F689-F086-E240-A245-EE0B2B83B6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297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one explained.</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600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Artemis is in two phases: Top</a:t>
            </a:r>
            <a:r>
              <a:rPr lang="en-US" baseline="0" dirty="0" smtClean="0"/>
              <a:t> is phase one, bottom is phase two. Phase one is getting us there. Phase two is building and maintaining sustainable presence to do the work of learning how to live and work for trip to Mars in 2030’s. </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1291091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On June 30, NASA provided the following public update on the Mars 2020 target launch date: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Due to launch vehicle processing delays in preparation for spacecraft mate operations NASA and United Launch Alliance have moved the first launch attempt of the Mars 2020 mission to no earlier than July 30. A liquid oxygen sensor line presented off-nominal data during the Wet Dress Rehearsal and additional time is needed for the team to inspect and evaluate. Flight analysis teams have expanded the mission launch opportunities to Aug. 15, and they’re examining whether the launch period may be extended further into August. </a:t>
            </a:r>
          </a:p>
          <a:p>
            <a:pPr lvl="0"/>
            <a:r>
              <a:rPr lang="en-US" sz="1200" kern="1200" dirty="0" smtClean="0">
                <a:solidFill>
                  <a:schemeClr val="tx1"/>
                </a:solidFill>
                <a:effectLst/>
                <a:latin typeface="+mn-lt"/>
                <a:ea typeface="+mn-ea"/>
                <a:cs typeface="+mn-cs"/>
              </a:rPr>
              <a:t>Mission objectives are: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Search for signs of ancient microbial life in a crater that billions of years ago might have been a body of water the size of Lake Tahoe.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Characterize the geology and climate of Mars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Help pave the way for human exploration beyond the Moon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Take samples to leave on the surface for return to Earth in a few years. First leg of a round trip to Mars.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Key points: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Perseverance rover is the next mission in NASA’s storied Mars Exploration Program Perseverance joins a fleet that right now includes a rover, a lander and multiple spacecraft in orbit of the Red Planet.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This mission carries the most sophisticated instruments ever sent to Mars.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Perseverance addresses high-priority science goals for Mars exploration -- including key astrobiology questions about the potential for past life on Mars, what the environment was like billions of years ago, what might be preserved in the unique rocks of </a:t>
            </a:r>
            <a:r>
              <a:rPr lang="en-US" sz="1200" kern="1200" dirty="0" err="1" smtClean="0">
                <a:solidFill>
                  <a:schemeClr val="tx1"/>
                </a:solidFill>
                <a:effectLst/>
                <a:latin typeface="+mn-lt"/>
                <a:ea typeface="+mn-ea"/>
                <a:cs typeface="+mn-cs"/>
              </a:rPr>
              <a:t>Jezero</a:t>
            </a:r>
            <a:r>
              <a:rPr lang="en-US" sz="1200" kern="1200" dirty="0" smtClean="0">
                <a:solidFill>
                  <a:schemeClr val="tx1"/>
                </a:solidFill>
                <a:effectLst/>
                <a:latin typeface="+mn-lt"/>
                <a:ea typeface="+mn-ea"/>
                <a:cs typeface="+mn-cs"/>
              </a:rPr>
              <a:t> Crater, and what the environment is like today.</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Mars 2020 is part of America’s larger Moon to Mars exploration approach, which includes astronaut missions to the Moon beginning in 2024 that prepare for human exploration of the Red Planet in the 2030s.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Perseverance will gather knowledge and demonstrate technologies that address the challenges of future human expeditions to Mars, including an oxygen-generating experiment and the first helicopter on another planet.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Perseverance is the beginning of the first round-trip to another planet.  The rover will collect rock and soil samples for return to Earth by future missions.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public will get to ride along. The mission has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more cameras than any previous interplanetary mission, and two microphones for us to hear Mars for the first time.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Perseverance name embodies the agency’s spirit in finding solutions to challenges, and the mission itself personifies the human ideal of persevering toward the future. </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254F689-F086-E240-A245-EE0B2B83B6BC}" type="slidenum">
              <a:rPr lang="en-US" smtClean="0"/>
              <a:t>10</a:t>
            </a:fld>
            <a:endParaRPr lang="en-US"/>
          </a:p>
        </p:txBody>
      </p:sp>
    </p:spTree>
    <p:extLst>
      <p:ext uri="{BB962C8B-B14F-4D97-AF65-F5344CB8AC3E}">
        <p14:creationId xmlns:p14="http://schemas.microsoft.com/office/powerpoint/2010/main" val="1773572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BFB794-676C-44AF-AD21-94C114C1A6AE}" type="slidenum">
              <a:rPr lang="en-US" altLang="en-US" smtClean="0"/>
              <a:pPr>
                <a:spcBef>
                  <a:spcPct val="0"/>
                </a:spcBef>
              </a:pPr>
              <a:t>18</a:t>
            </a:fld>
            <a:endParaRPr lang="en-US" altLang="en-US" smtClean="0"/>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545389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07432A-E7B5-48C4-B87D-E0AC2C74536F}" type="slidenum">
              <a:rPr lang="en-US" altLang="en-US" smtClean="0"/>
              <a:pPr>
                <a:spcBef>
                  <a:spcPct val="0"/>
                </a:spcBef>
              </a:pPr>
              <a:t>44</a:t>
            </a:fld>
            <a:endParaRPr lang="en-US" altLang="en-US" smtClean="0"/>
          </a:p>
        </p:txBody>
      </p:sp>
    </p:spTree>
    <p:extLst>
      <p:ext uri="{BB962C8B-B14F-4D97-AF65-F5344CB8AC3E}">
        <p14:creationId xmlns:p14="http://schemas.microsoft.com/office/powerpoint/2010/main" val="3881214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8C5CD5-9750-4A24-85C0-EFAE4C04CA5F}" type="slidenum">
              <a:rPr lang="en-US" altLang="en-US" smtClean="0"/>
              <a:pPr>
                <a:spcBef>
                  <a:spcPct val="0"/>
                </a:spcBef>
              </a:pPr>
              <a:t>45</a:t>
            </a:fld>
            <a:endParaRPr lang="en-US" altLang="en-US" smtClean="0"/>
          </a:p>
        </p:txBody>
      </p:sp>
    </p:spTree>
    <p:extLst>
      <p:ext uri="{BB962C8B-B14F-4D97-AF65-F5344CB8AC3E}">
        <p14:creationId xmlns:p14="http://schemas.microsoft.com/office/powerpoint/2010/main" val="2739561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NASA’s Educator Professional Development Collaborative (EPDC) is supporting Next Gen STEM with online badging for students and educators along with educational webinars correlated with the three pilot themes. The badges will highlight some of the activities we’ve shared with you as well as careers at NASA.</a:t>
            </a:r>
            <a:endParaRPr lang="en-US" sz="3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54F689-F086-E240-A245-EE0B2B83B6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88499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C9BCAD9-4FD3-754E-85E5-DD49F17078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43" name="Group 42">
            <a:extLst>
              <a:ext uri="{FF2B5EF4-FFF2-40B4-BE49-F238E27FC236}">
                <a16:creationId xmlns:a16="http://schemas.microsoft.com/office/drawing/2014/main" id="{15D5639A-6D55-0744-893E-595659B4A155}"/>
              </a:ext>
            </a:extLst>
          </p:cNvPr>
          <p:cNvGrpSpPr/>
          <p:nvPr userDrawn="1"/>
        </p:nvGrpSpPr>
        <p:grpSpPr>
          <a:xfrm>
            <a:off x="516442" y="-15373"/>
            <a:ext cx="4621246" cy="6873373"/>
            <a:chOff x="8077201" y="2376488"/>
            <a:chExt cx="2759074" cy="4103687"/>
          </a:xfrm>
        </p:grpSpPr>
        <p:sp>
          <p:nvSpPr>
            <p:cNvPr id="44" name="Freeform 16">
              <a:extLst>
                <a:ext uri="{FF2B5EF4-FFF2-40B4-BE49-F238E27FC236}">
                  <a16:creationId xmlns:a16="http://schemas.microsoft.com/office/drawing/2014/main" id="{8A3E56FF-6043-374E-A8D9-D53FD15586FC}"/>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AFD9FF"/>
                </a:gs>
                <a:gs pos="98000">
                  <a:srgbClr val="7AB9FF"/>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7">
              <a:extLst>
                <a:ext uri="{FF2B5EF4-FFF2-40B4-BE49-F238E27FC236}">
                  <a16:creationId xmlns:a16="http://schemas.microsoft.com/office/drawing/2014/main" id="{2630CDBE-0FB7-714F-A4FB-220AC37D7DAB}"/>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F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8">
              <a:extLst>
                <a:ext uri="{FF2B5EF4-FFF2-40B4-BE49-F238E27FC236}">
                  <a16:creationId xmlns:a16="http://schemas.microsoft.com/office/drawing/2014/main" id="{27AFE29B-BC91-4C40-ACAF-454872048619}"/>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FD9FF"/>
                </a:gs>
                <a:gs pos="81000">
                  <a:srgbClr val="7AB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422339"/>
            <a:ext cx="2743200" cy="365125"/>
          </a:xfrm>
        </p:spPr>
        <p:txBody>
          <a:bodyPr/>
          <a:lstStyle>
            <a:lvl1pPr>
              <a:defRPr>
                <a:solidFill>
                  <a:srgbClr val="8FB7EC"/>
                </a:solidFill>
              </a:defRPr>
            </a:lvl1pPr>
          </a:lstStyle>
          <a:p>
            <a:fld id="{372CC95E-30A4-D744-8BC0-DDA2BE0BB564}" type="datetime1">
              <a:rPr lang="en-US" smtClean="0"/>
              <a:pPr/>
              <a:t>2/4/2021</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a:xfrm>
            <a:off x="4038600" y="6422339"/>
            <a:ext cx="4114800" cy="365125"/>
          </a:xfrm>
        </p:spPr>
        <p:txBody>
          <a:bodyPr/>
          <a:lstStyle>
            <a:lvl1pPr>
              <a:defRPr>
                <a:solidFill>
                  <a:srgbClr val="8FB7EC"/>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3646272" y="4118616"/>
            <a:ext cx="5797548" cy="369332"/>
          </a:xfrm>
        </p:spPr>
        <p:txBody>
          <a:bodyPr>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E0EBC0D0-54A0-D64F-A4A9-89BD6B864D0D}"/>
              </a:ext>
            </a:extLst>
          </p:cNvPr>
          <p:cNvGrpSpPr/>
          <p:nvPr userDrawn="1"/>
        </p:nvGrpSpPr>
        <p:grpSpPr>
          <a:xfrm>
            <a:off x="476534" y="3187976"/>
            <a:ext cx="7626272" cy="609082"/>
            <a:chOff x="476534" y="3187976"/>
            <a:chExt cx="7626272" cy="609082"/>
          </a:xfrm>
        </p:grpSpPr>
        <p:grpSp>
          <p:nvGrpSpPr>
            <p:cNvPr id="47" name="Group 46">
              <a:extLst>
                <a:ext uri="{FF2B5EF4-FFF2-40B4-BE49-F238E27FC236}">
                  <a16:creationId xmlns:a16="http://schemas.microsoft.com/office/drawing/2014/main" id="{914E5FBD-C4A3-4C45-B4C7-EB3BA87DD699}"/>
                </a:ext>
              </a:extLst>
            </p:cNvPr>
            <p:cNvGrpSpPr/>
            <p:nvPr userDrawn="1"/>
          </p:nvGrpSpPr>
          <p:grpSpPr>
            <a:xfrm>
              <a:off x="476534" y="3187976"/>
              <a:ext cx="2822081" cy="609082"/>
              <a:chOff x="339725" y="371475"/>
              <a:chExt cx="2647951" cy="571500"/>
            </a:xfrm>
            <a:solidFill>
              <a:srgbClr val="7AB9FF"/>
            </a:solidFill>
          </p:grpSpPr>
          <p:sp>
            <p:nvSpPr>
              <p:cNvPr id="48" name="Freeform 55">
                <a:extLst>
                  <a:ext uri="{FF2B5EF4-FFF2-40B4-BE49-F238E27FC236}">
                    <a16:creationId xmlns:a16="http://schemas.microsoft.com/office/drawing/2014/main" id="{D633B776-1277-8847-8298-4856D532607F}"/>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6">
                <a:extLst>
                  <a:ext uri="{FF2B5EF4-FFF2-40B4-BE49-F238E27FC236}">
                    <a16:creationId xmlns:a16="http://schemas.microsoft.com/office/drawing/2014/main" id="{D1B18861-4DDB-3541-A567-76D04B86CF52}"/>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7">
                <a:extLst>
                  <a:ext uri="{FF2B5EF4-FFF2-40B4-BE49-F238E27FC236}">
                    <a16:creationId xmlns:a16="http://schemas.microsoft.com/office/drawing/2014/main" id="{67B7C130-ADAE-344B-8FC7-2F805460A997}"/>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8">
                <a:extLst>
                  <a:ext uri="{FF2B5EF4-FFF2-40B4-BE49-F238E27FC236}">
                    <a16:creationId xmlns:a16="http://schemas.microsoft.com/office/drawing/2014/main" id="{E522747A-BEFE-0D41-A9CE-58AF5D87D688}"/>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9">
                <a:extLst>
                  <a:ext uri="{FF2B5EF4-FFF2-40B4-BE49-F238E27FC236}">
                    <a16:creationId xmlns:a16="http://schemas.microsoft.com/office/drawing/2014/main" id="{F665484C-EF97-6F46-B4FF-7F98F39A40F3}"/>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60">
                <a:extLst>
                  <a:ext uri="{FF2B5EF4-FFF2-40B4-BE49-F238E27FC236}">
                    <a16:creationId xmlns:a16="http://schemas.microsoft.com/office/drawing/2014/main" id="{E8AFE8BA-A315-2049-809D-36BC770C4714}"/>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61">
                <a:extLst>
                  <a:ext uri="{FF2B5EF4-FFF2-40B4-BE49-F238E27FC236}">
                    <a16:creationId xmlns:a16="http://schemas.microsoft.com/office/drawing/2014/main" id="{39A69066-FC6C-204E-A88D-C84E4AC3E363}"/>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5" name="Group 54">
              <a:extLst>
                <a:ext uri="{FF2B5EF4-FFF2-40B4-BE49-F238E27FC236}">
                  <a16:creationId xmlns:a16="http://schemas.microsoft.com/office/drawing/2014/main" id="{E5FF8D7B-1834-CB4B-B8F9-A77C6EBA0FDF}"/>
                </a:ext>
              </a:extLst>
            </p:cNvPr>
            <p:cNvGrpSpPr/>
            <p:nvPr userDrawn="1"/>
          </p:nvGrpSpPr>
          <p:grpSpPr>
            <a:xfrm>
              <a:off x="3566225" y="3234889"/>
              <a:ext cx="4536581" cy="535006"/>
              <a:chOff x="3151188" y="2668588"/>
              <a:chExt cx="4267200" cy="503238"/>
            </a:xfrm>
            <a:solidFill>
              <a:schemeClr val="bg1"/>
            </a:solidFill>
          </p:grpSpPr>
          <p:sp>
            <p:nvSpPr>
              <p:cNvPr id="56" name="Freeform 107">
                <a:extLst>
                  <a:ext uri="{FF2B5EF4-FFF2-40B4-BE49-F238E27FC236}">
                    <a16:creationId xmlns:a16="http://schemas.microsoft.com/office/drawing/2014/main" id="{8124FDD1-1044-A04D-A916-1F4E81401F11}"/>
                  </a:ext>
                </a:extLst>
              </p:cNvPr>
              <p:cNvSpPr>
                <a:spLocks/>
              </p:cNvSpPr>
              <p:nvPr/>
            </p:nvSpPr>
            <p:spPr bwMode="auto">
              <a:xfrm>
                <a:off x="3151188" y="2676526"/>
                <a:ext cx="504825" cy="487363"/>
              </a:xfrm>
              <a:custGeom>
                <a:avLst/>
                <a:gdLst>
                  <a:gd name="T0" fmla="*/ 0 w 318"/>
                  <a:gd name="T1" fmla="*/ 307 h 307"/>
                  <a:gd name="T2" fmla="*/ 0 w 318"/>
                  <a:gd name="T3" fmla="*/ 0 h 307"/>
                  <a:gd name="T4" fmla="*/ 47 w 318"/>
                  <a:gd name="T5" fmla="*/ 0 h 307"/>
                  <a:gd name="T6" fmla="*/ 158 w 318"/>
                  <a:gd name="T7" fmla="*/ 259 h 307"/>
                  <a:gd name="T8" fmla="*/ 268 w 318"/>
                  <a:gd name="T9" fmla="*/ 0 h 307"/>
                  <a:gd name="T10" fmla="*/ 318 w 318"/>
                  <a:gd name="T11" fmla="*/ 0 h 307"/>
                  <a:gd name="T12" fmla="*/ 318 w 318"/>
                  <a:gd name="T13" fmla="*/ 307 h 307"/>
                  <a:gd name="T14" fmla="*/ 285 w 318"/>
                  <a:gd name="T15" fmla="*/ 307 h 307"/>
                  <a:gd name="T16" fmla="*/ 285 w 318"/>
                  <a:gd name="T17" fmla="*/ 33 h 307"/>
                  <a:gd name="T18" fmla="*/ 169 w 318"/>
                  <a:gd name="T19" fmla="*/ 307 h 307"/>
                  <a:gd name="T20" fmla="*/ 148 w 318"/>
                  <a:gd name="T21" fmla="*/ 307 h 307"/>
                  <a:gd name="T22" fmla="*/ 30 w 318"/>
                  <a:gd name="T23" fmla="*/ 33 h 307"/>
                  <a:gd name="T24" fmla="*/ 30 w 318"/>
                  <a:gd name="T25" fmla="*/ 307 h 307"/>
                  <a:gd name="T26" fmla="*/ 0 w 318"/>
                  <a:gd name="T2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8" h="307">
                    <a:moveTo>
                      <a:pt x="0" y="307"/>
                    </a:moveTo>
                    <a:lnTo>
                      <a:pt x="0" y="0"/>
                    </a:lnTo>
                    <a:lnTo>
                      <a:pt x="47" y="0"/>
                    </a:lnTo>
                    <a:lnTo>
                      <a:pt x="158" y="259"/>
                    </a:lnTo>
                    <a:lnTo>
                      <a:pt x="268" y="0"/>
                    </a:lnTo>
                    <a:lnTo>
                      <a:pt x="318" y="0"/>
                    </a:lnTo>
                    <a:lnTo>
                      <a:pt x="318" y="307"/>
                    </a:lnTo>
                    <a:lnTo>
                      <a:pt x="285" y="307"/>
                    </a:lnTo>
                    <a:lnTo>
                      <a:pt x="285" y="33"/>
                    </a:lnTo>
                    <a:lnTo>
                      <a:pt x="169" y="307"/>
                    </a:lnTo>
                    <a:lnTo>
                      <a:pt x="148" y="307"/>
                    </a:lnTo>
                    <a:lnTo>
                      <a:pt x="30" y="33"/>
                    </a:lnTo>
                    <a:lnTo>
                      <a:pt x="30" y="307"/>
                    </a:lnTo>
                    <a:lnTo>
                      <a:pt x="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08">
                <a:extLst>
                  <a:ext uri="{FF2B5EF4-FFF2-40B4-BE49-F238E27FC236}">
                    <a16:creationId xmlns:a16="http://schemas.microsoft.com/office/drawing/2014/main" id="{443DFD0A-E08F-6D49-8CB7-05299852443B}"/>
                  </a:ext>
                </a:extLst>
              </p:cNvPr>
              <p:cNvSpPr>
                <a:spLocks noEditPoints="1"/>
              </p:cNvSpPr>
              <p:nvPr/>
            </p:nvSpPr>
            <p:spPr bwMode="auto">
              <a:xfrm>
                <a:off x="3727450" y="2668588"/>
                <a:ext cx="496888" cy="503238"/>
              </a:xfrm>
              <a:custGeom>
                <a:avLst/>
                <a:gdLst>
                  <a:gd name="T0" fmla="*/ 0 w 133"/>
                  <a:gd name="T1" fmla="*/ 67 h 132"/>
                  <a:gd name="T2" fmla="*/ 67 w 133"/>
                  <a:gd name="T3" fmla="*/ 0 h 132"/>
                  <a:gd name="T4" fmla="*/ 133 w 133"/>
                  <a:gd name="T5" fmla="*/ 66 h 132"/>
                  <a:gd name="T6" fmla="*/ 67 w 133"/>
                  <a:gd name="T7" fmla="*/ 132 h 132"/>
                  <a:gd name="T8" fmla="*/ 0 w 133"/>
                  <a:gd name="T9" fmla="*/ 67 h 132"/>
                  <a:gd name="T10" fmla="*/ 14 w 133"/>
                  <a:gd name="T11" fmla="*/ 66 h 132"/>
                  <a:gd name="T12" fmla="*/ 67 w 133"/>
                  <a:gd name="T13" fmla="*/ 120 h 132"/>
                  <a:gd name="T14" fmla="*/ 119 w 133"/>
                  <a:gd name="T15" fmla="*/ 66 h 132"/>
                  <a:gd name="T16" fmla="*/ 67 w 133"/>
                  <a:gd name="T17" fmla="*/ 13 h 132"/>
                  <a:gd name="T18" fmla="*/ 14 w 133"/>
                  <a:gd name="T19"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2">
                    <a:moveTo>
                      <a:pt x="0" y="67"/>
                    </a:moveTo>
                    <a:cubicBezTo>
                      <a:pt x="0" y="27"/>
                      <a:pt x="31" y="0"/>
                      <a:pt x="67" y="0"/>
                    </a:cubicBezTo>
                    <a:cubicBezTo>
                      <a:pt x="104" y="0"/>
                      <a:pt x="133" y="29"/>
                      <a:pt x="133" y="66"/>
                    </a:cubicBezTo>
                    <a:cubicBezTo>
                      <a:pt x="133" y="104"/>
                      <a:pt x="104" y="132"/>
                      <a:pt x="67" y="132"/>
                    </a:cubicBezTo>
                    <a:cubicBezTo>
                      <a:pt x="29" y="132"/>
                      <a:pt x="0" y="103"/>
                      <a:pt x="0" y="67"/>
                    </a:cubicBezTo>
                    <a:close/>
                    <a:moveTo>
                      <a:pt x="14" y="66"/>
                    </a:moveTo>
                    <a:cubicBezTo>
                      <a:pt x="14" y="96"/>
                      <a:pt x="37" y="120"/>
                      <a:pt x="67" y="120"/>
                    </a:cubicBezTo>
                    <a:cubicBezTo>
                      <a:pt x="97" y="120"/>
                      <a:pt x="119" y="95"/>
                      <a:pt x="119" y="66"/>
                    </a:cubicBezTo>
                    <a:cubicBezTo>
                      <a:pt x="119" y="37"/>
                      <a:pt x="97" y="13"/>
                      <a:pt x="67" y="13"/>
                    </a:cubicBezTo>
                    <a:cubicBezTo>
                      <a:pt x="37" y="13"/>
                      <a:pt x="14" y="36"/>
                      <a:pt x="1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09">
                <a:extLst>
                  <a:ext uri="{FF2B5EF4-FFF2-40B4-BE49-F238E27FC236}">
                    <a16:creationId xmlns:a16="http://schemas.microsoft.com/office/drawing/2014/main" id="{AF1DDFC7-B575-2B4D-AF54-CA8E0D0564C5}"/>
                  </a:ext>
                </a:extLst>
              </p:cNvPr>
              <p:cNvSpPr>
                <a:spLocks noEditPoints="1"/>
              </p:cNvSpPr>
              <p:nvPr/>
            </p:nvSpPr>
            <p:spPr bwMode="auto">
              <a:xfrm>
                <a:off x="4276725" y="2668588"/>
                <a:ext cx="498475" cy="503238"/>
              </a:xfrm>
              <a:custGeom>
                <a:avLst/>
                <a:gdLst>
                  <a:gd name="T0" fmla="*/ 0 w 133"/>
                  <a:gd name="T1" fmla="*/ 67 h 132"/>
                  <a:gd name="T2" fmla="*/ 67 w 133"/>
                  <a:gd name="T3" fmla="*/ 0 h 132"/>
                  <a:gd name="T4" fmla="*/ 133 w 133"/>
                  <a:gd name="T5" fmla="*/ 66 h 132"/>
                  <a:gd name="T6" fmla="*/ 67 w 133"/>
                  <a:gd name="T7" fmla="*/ 132 h 132"/>
                  <a:gd name="T8" fmla="*/ 0 w 133"/>
                  <a:gd name="T9" fmla="*/ 67 h 132"/>
                  <a:gd name="T10" fmla="*/ 14 w 133"/>
                  <a:gd name="T11" fmla="*/ 66 h 132"/>
                  <a:gd name="T12" fmla="*/ 67 w 133"/>
                  <a:gd name="T13" fmla="*/ 120 h 132"/>
                  <a:gd name="T14" fmla="*/ 119 w 133"/>
                  <a:gd name="T15" fmla="*/ 66 h 132"/>
                  <a:gd name="T16" fmla="*/ 67 w 133"/>
                  <a:gd name="T17" fmla="*/ 13 h 132"/>
                  <a:gd name="T18" fmla="*/ 14 w 133"/>
                  <a:gd name="T19"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2">
                    <a:moveTo>
                      <a:pt x="0" y="67"/>
                    </a:moveTo>
                    <a:cubicBezTo>
                      <a:pt x="0" y="27"/>
                      <a:pt x="30" y="0"/>
                      <a:pt x="67" y="0"/>
                    </a:cubicBezTo>
                    <a:cubicBezTo>
                      <a:pt x="104" y="0"/>
                      <a:pt x="133" y="29"/>
                      <a:pt x="133" y="66"/>
                    </a:cubicBezTo>
                    <a:cubicBezTo>
                      <a:pt x="133" y="104"/>
                      <a:pt x="104" y="132"/>
                      <a:pt x="67" y="132"/>
                    </a:cubicBezTo>
                    <a:cubicBezTo>
                      <a:pt x="29" y="132"/>
                      <a:pt x="0" y="103"/>
                      <a:pt x="0" y="67"/>
                    </a:cubicBezTo>
                    <a:close/>
                    <a:moveTo>
                      <a:pt x="14" y="66"/>
                    </a:moveTo>
                    <a:cubicBezTo>
                      <a:pt x="14" y="96"/>
                      <a:pt x="37" y="120"/>
                      <a:pt x="67" y="120"/>
                    </a:cubicBezTo>
                    <a:cubicBezTo>
                      <a:pt x="97" y="120"/>
                      <a:pt x="119" y="95"/>
                      <a:pt x="119" y="66"/>
                    </a:cubicBezTo>
                    <a:cubicBezTo>
                      <a:pt x="119" y="37"/>
                      <a:pt x="97" y="13"/>
                      <a:pt x="67" y="13"/>
                    </a:cubicBezTo>
                    <a:cubicBezTo>
                      <a:pt x="37" y="13"/>
                      <a:pt x="14" y="36"/>
                      <a:pt x="1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10">
                <a:extLst>
                  <a:ext uri="{FF2B5EF4-FFF2-40B4-BE49-F238E27FC236}">
                    <a16:creationId xmlns:a16="http://schemas.microsoft.com/office/drawing/2014/main" id="{72481BFF-C808-474B-B766-649A7AF9F0B3}"/>
                  </a:ext>
                </a:extLst>
              </p:cNvPr>
              <p:cNvSpPr>
                <a:spLocks/>
              </p:cNvSpPr>
              <p:nvPr/>
            </p:nvSpPr>
            <p:spPr bwMode="auto">
              <a:xfrm>
                <a:off x="4849813" y="2676526"/>
                <a:ext cx="385763" cy="487363"/>
              </a:xfrm>
              <a:custGeom>
                <a:avLst/>
                <a:gdLst>
                  <a:gd name="T0" fmla="*/ 210 w 243"/>
                  <a:gd name="T1" fmla="*/ 257 h 307"/>
                  <a:gd name="T2" fmla="*/ 210 w 243"/>
                  <a:gd name="T3" fmla="*/ 0 h 307"/>
                  <a:gd name="T4" fmla="*/ 243 w 243"/>
                  <a:gd name="T5" fmla="*/ 0 h 307"/>
                  <a:gd name="T6" fmla="*/ 243 w 243"/>
                  <a:gd name="T7" fmla="*/ 307 h 307"/>
                  <a:gd name="T8" fmla="*/ 210 w 243"/>
                  <a:gd name="T9" fmla="*/ 307 h 307"/>
                  <a:gd name="T10" fmla="*/ 31 w 243"/>
                  <a:gd name="T11" fmla="*/ 48 h 307"/>
                  <a:gd name="T12" fmla="*/ 33 w 243"/>
                  <a:gd name="T13" fmla="*/ 307 h 307"/>
                  <a:gd name="T14" fmla="*/ 0 w 243"/>
                  <a:gd name="T15" fmla="*/ 307 h 307"/>
                  <a:gd name="T16" fmla="*/ 0 w 243"/>
                  <a:gd name="T17" fmla="*/ 0 h 307"/>
                  <a:gd name="T18" fmla="*/ 33 w 243"/>
                  <a:gd name="T19" fmla="*/ 0 h 307"/>
                  <a:gd name="T20" fmla="*/ 210 w 243"/>
                  <a:gd name="T21" fmla="*/ 25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7">
                    <a:moveTo>
                      <a:pt x="210" y="257"/>
                    </a:moveTo>
                    <a:lnTo>
                      <a:pt x="210" y="0"/>
                    </a:lnTo>
                    <a:lnTo>
                      <a:pt x="243" y="0"/>
                    </a:lnTo>
                    <a:lnTo>
                      <a:pt x="243" y="307"/>
                    </a:lnTo>
                    <a:lnTo>
                      <a:pt x="210" y="307"/>
                    </a:lnTo>
                    <a:lnTo>
                      <a:pt x="31" y="48"/>
                    </a:lnTo>
                    <a:lnTo>
                      <a:pt x="33" y="307"/>
                    </a:lnTo>
                    <a:lnTo>
                      <a:pt x="0" y="307"/>
                    </a:lnTo>
                    <a:lnTo>
                      <a:pt x="0" y="0"/>
                    </a:lnTo>
                    <a:lnTo>
                      <a:pt x="33" y="0"/>
                    </a:lnTo>
                    <a:lnTo>
                      <a:pt x="210"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11">
                <a:extLst>
                  <a:ext uri="{FF2B5EF4-FFF2-40B4-BE49-F238E27FC236}">
                    <a16:creationId xmlns:a16="http://schemas.microsoft.com/office/drawing/2014/main" id="{7D5B7864-5908-8540-B176-E3ADB02A94DA}"/>
                  </a:ext>
                </a:extLst>
              </p:cNvPr>
              <p:cNvSpPr>
                <a:spLocks noEditPoints="1"/>
              </p:cNvSpPr>
              <p:nvPr/>
            </p:nvSpPr>
            <p:spPr bwMode="auto">
              <a:xfrm>
                <a:off x="6227763" y="2676526"/>
                <a:ext cx="457200" cy="487363"/>
              </a:xfrm>
              <a:custGeom>
                <a:avLst/>
                <a:gdLst>
                  <a:gd name="T0" fmla="*/ 52 w 288"/>
                  <a:gd name="T1" fmla="*/ 307 h 307"/>
                  <a:gd name="T2" fmla="*/ 0 w 288"/>
                  <a:gd name="T3" fmla="*/ 307 h 307"/>
                  <a:gd name="T4" fmla="*/ 123 w 288"/>
                  <a:gd name="T5" fmla="*/ 0 h 307"/>
                  <a:gd name="T6" fmla="*/ 165 w 288"/>
                  <a:gd name="T7" fmla="*/ 0 h 307"/>
                  <a:gd name="T8" fmla="*/ 288 w 288"/>
                  <a:gd name="T9" fmla="*/ 307 h 307"/>
                  <a:gd name="T10" fmla="*/ 236 w 288"/>
                  <a:gd name="T11" fmla="*/ 307 h 307"/>
                  <a:gd name="T12" fmla="*/ 208 w 288"/>
                  <a:gd name="T13" fmla="*/ 235 h 307"/>
                  <a:gd name="T14" fmla="*/ 78 w 288"/>
                  <a:gd name="T15" fmla="*/ 235 h 307"/>
                  <a:gd name="T16" fmla="*/ 52 w 288"/>
                  <a:gd name="T17" fmla="*/ 307 h 307"/>
                  <a:gd name="T18" fmla="*/ 142 w 288"/>
                  <a:gd name="T19" fmla="*/ 57 h 307"/>
                  <a:gd name="T20" fmla="*/ 92 w 288"/>
                  <a:gd name="T21" fmla="*/ 194 h 307"/>
                  <a:gd name="T22" fmla="*/ 193 w 288"/>
                  <a:gd name="T23" fmla="*/ 194 h 307"/>
                  <a:gd name="T24" fmla="*/ 142 w 288"/>
                  <a:gd name="T25" fmla="*/ 5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307">
                    <a:moveTo>
                      <a:pt x="52" y="307"/>
                    </a:moveTo>
                    <a:lnTo>
                      <a:pt x="0" y="307"/>
                    </a:lnTo>
                    <a:lnTo>
                      <a:pt x="123" y="0"/>
                    </a:lnTo>
                    <a:lnTo>
                      <a:pt x="165" y="0"/>
                    </a:lnTo>
                    <a:lnTo>
                      <a:pt x="288" y="307"/>
                    </a:lnTo>
                    <a:lnTo>
                      <a:pt x="236" y="307"/>
                    </a:lnTo>
                    <a:lnTo>
                      <a:pt x="208" y="235"/>
                    </a:lnTo>
                    <a:lnTo>
                      <a:pt x="78" y="235"/>
                    </a:lnTo>
                    <a:lnTo>
                      <a:pt x="52" y="307"/>
                    </a:lnTo>
                    <a:close/>
                    <a:moveTo>
                      <a:pt x="142" y="57"/>
                    </a:moveTo>
                    <a:lnTo>
                      <a:pt x="92" y="194"/>
                    </a:lnTo>
                    <a:lnTo>
                      <a:pt x="193" y="194"/>
                    </a:lnTo>
                    <a:lnTo>
                      <a:pt x="14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12">
                <a:extLst>
                  <a:ext uri="{FF2B5EF4-FFF2-40B4-BE49-F238E27FC236}">
                    <a16:creationId xmlns:a16="http://schemas.microsoft.com/office/drawing/2014/main" id="{118FFEFE-ABE6-CD45-AB75-790CD4F45D31}"/>
                  </a:ext>
                </a:extLst>
              </p:cNvPr>
              <p:cNvSpPr>
                <a:spLocks/>
              </p:cNvSpPr>
              <p:nvPr/>
            </p:nvSpPr>
            <p:spPr bwMode="auto">
              <a:xfrm>
                <a:off x="6732588" y="2676526"/>
                <a:ext cx="338138" cy="487363"/>
              </a:xfrm>
              <a:custGeom>
                <a:avLst/>
                <a:gdLst>
                  <a:gd name="T0" fmla="*/ 0 w 90"/>
                  <a:gd name="T1" fmla="*/ 0 h 128"/>
                  <a:gd name="T2" fmla="*/ 36 w 90"/>
                  <a:gd name="T3" fmla="*/ 0 h 128"/>
                  <a:gd name="T4" fmla="*/ 73 w 90"/>
                  <a:gd name="T5" fmla="*/ 8 h 128"/>
                  <a:gd name="T6" fmla="*/ 90 w 90"/>
                  <a:gd name="T7" fmla="*/ 42 h 128"/>
                  <a:gd name="T8" fmla="*/ 83 w 90"/>
                  <a:gd name="T9" fmla="*/ 66 h 128"/>
                  <a:gd name="T10" fmla="*/ 58 w 90"/>
                  <a:gd name="T11" fmla="*/ 80 h 128"/>
                  <a:gd name="T12" fmla="*/ 88 w 90"/>
                  <a:gd name="T13" fmla="*/ 128 h 128"/>
                  <a:gd name="T14" fmla="*/ 67 w 90"/>
                  <a:gd name="T15" fmla="*/ 128 h 128"/>
                  <a:gd name="T16" fmla="*/ 32 w 90"/>
                  <a:gd name="T17" fmla="*/ 70 h 128"/>
                  <a:gd name="T18" fmla="*/ 36 w 90"/>
                  <a:gd name="T19" fmla="*/ 70 h 128"/>
                  <a:gd name="T20" fmla="*/ 62 w 90"/>
                  <a:gd name="T21" fmla="*/ 65 h 128"/>
                  <a:gd name="T22" fmla="*/ 70 w 90"/>
                  <a:gd name="T23" fmla="*/ 44 h 128"/>
                  <a:gd name="T24" fmla="*/ 59 w 90"/>
                  <a:gd name="T25" fmla="*/ 22 h 128"/>
                  <a:gd name="T26" fmla="*/ 38 w 90"/>
                  <a:gd name="T27" fmla="*/ 18 h 128"/>
                  <a:gd name="T28" fmla="*/ 20 w 90"/>
                  <a:gd name="T29" fmla="*/ 18 h 128"/>
                  <a:gd name="T30" fmla="*/ 20 w 90"/>
                  <a:gd name="T31" fmla="*/ 128 h 128"/>
                  <a:gd name="T32" fmla="*/ 0 w 90"/>
                  <a:gd name="T33" fmla="*/ 128 h 128"/>
                  <a:gd name="T34" fmla="*/ 0 w 90"/>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28">
                    <a:moveTo>
                      <a:pt x="0" y="0"/>
                    </a:moveTo>
                    <a:cubicBezTo>
                      <a:pt x="36" y="0"/>
                      <a:pt x="36" y="0"/>
                      <a:pt x="36" y="0"/>
                    </a:cubicBezTo>
                    <a:cubicBezTo>
                      <a:pt x="56" y="0"/>
                      <a:pt x="66" y="3"/>
                      <a:pt x="73" y="8"/>
                    </a:cubicBezTo>
                    <a:cubicBezTo>
                      <a:pt x="84" y="14"/>
                      <a:pt x="90" y="28"/>
                      <a:pt x="90" y="42"/>
                    </a:cubicBezTo>
                    <a:cubicBezTo>
                      <a:pt x="90" y="51"/>
                      <a:pt x="88" y="60"/>
                      <a:pt x="83" y="66"/>
                    </a:cubicBezTo>
                    <a:cubicBezTo>
                      <a:pt x="76" y="76"/>
                      <a:pt x="68" y="79"/>
                      <a:pt x="58" y="80"/>
                    </a:cubicBezTo>
                    <a:cubicBezTo>
                      <a:pt x="88" y="128"/>
                      <a:pt x="88" y="128"/>
                      <a:pt x="88" y="128"/>
                    </a:cubicBezTo>
                    <a:cubicBezTo>
                      <a:pt x="67" y="128"/>
                      <a:pt x="67" y="128"/>
                      <a:pt x="67" y="128"/>
                    </a:cubicBezTo>
                    <a:cubicBezTo>
                      <a:pt x="32" y="70"/>
                      <a:pt x="32" y="70"/>
                      <a:pt x="32" y="70"/>
                    </a:cubicBezTo>
                    <a:cubicBezTo>
                      <a:pt x="36" y="70"/>
                      <a:pt x="36" y="70"/>
                      <a:pt x="36" y="70"/>
                    </a:cubicBezTo>
                    <a:cubicBezTo>
                      <a:pt x="45" y="70"/>
                      <a:pt x="56" y="70"/>
                      <a:pt x="62" y="65"/>
                    </a:cubicBezTo>
                    <a:cubicBezTo>
                      <a:pt x="67" y="59"/>
                      <a:pt x="70" y="52"/>
                      <a:pt x="70" y="44"/>
                    </a:cubicBezTo>
                    <a:cubicBezTo>
                      <a:pt x="70" y="35"/>
                      <a:pt x="66" y="27"/>
                      <a:pt x="59" y="22"/>
                    </a:cubicBezTo>
                    <a:cubicBezTo>
                      <a:pt x="54" y="19"/>
                      <a:pt x="47" y="18"/>
                      <a:pt x="38" y="18"/>
                    </a:cubicBezTo>
                    <a:cubicBezTo>
                      <a:pt x="20" y="18"/>
                      <a:pt x="20" y="18"/>
                      <a:pt x="20" y="18"/>
                    </a:cubicBezTo>
                    <a:cubicBezTo>
                      <a:pt x="20" y="128"/>
                      <a:pt x="20" y="128"/>
                      <a:pt x="20" y="128"/>
                    </a:cubicBezTo>
                    <a:cubicBezTo>
                      <a:pt x="0" y="128"/>
                      <a:pt x="0" y="128"/>
                      <a:pt x="0" y="128"/>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13">
                <a:extLst>
                  <a:ext uri="{FF2B5EF4-FFF2-40B4-BE49-F238E27FC236}">
                    <a16:creationId xmlns:a16="http://schemas.microsoft.com/office/drawing/2014/main" id="{070800CE-3F8D-C844-9FE6-09244A28E319}"/>
                  </a:ext>
                </a:extLst>
              </p:cNvPr>
              <p:cNvSpPr>
                <a:spLocks/>
              </p:cNvSpPr>
              <p:nvPr/>
            </p:nvSpPr>
            <p:spPr bwMode="auto">
              <a:xfrm>
                <a:off x="7104063" y="2668588"/>
                <a:ext cx="314325" cy="503238"/>
              </a:xfrm>
              <a:custGeom>
                <a:avLst/>
                <a:gdLst>
                  <a:gd name="T0" fmla="*/ 21 w 84"/>
                  <a:gd name="T1" fmla="*/ 92 h 132"/>
                  <a:gd name="T2" fmla="*/ 42 w 84"/>
                  <a:gd name="T3" fmla="*/ 115 h 132"/>
                  <a:gd name="T4" fmla="*/ 63 w 84"/>
                  <a:gd name="T5" fmla="*/ 94 h 132"/>
                  <a:gd name="T6" fmla="*/ 35 w 84"/>
                  <a:gd name="T7" fmla="*/ 71 h 132"/>
                  <a:gd name="T8" fmla="*/ 3 w 84"/>
                  <a:gd name="T9" fmla="*/ 36 h 132"/>
                  <a:gd name="T10" fmla="*/ 43 w 84"/>
                  <a:gd name="T11" fmla="*/ 0 h 132"/>
                  <a:gd name="T12" fmla="*/ 81 w 84"/>
                  <a:gd name="T13" fmla="*/ 35 h 132"/>
                  <a:gd name="T14" fmla="*/ 61 w 84"/>
                  <a:gd name="T15" fmla="*/ 35 h 132"/>
                  <a:gd name="T16" fmla="*/ 42 w 84"/>
                  <a:gd name="T17" fmla="*/ 17 h 132"/>
                  <a:gd name="T18" fmla="*/ 23 w 84"/>
                  <a:gd name="T19" fmla="*/ 35 h 132"/>
                  <a:gd name="T20" fmla="*/ 53 w 84"/>
                  <a:gd name="T21" fmla="*/ 58 h 132"/>
                  <a:gd name="T22" fmla="*/ 84 w 84"/>
                  <a:gd name="T23" fmla="*/ 93 h 132"/>
                  <a:gd name="T24" fmla="*/ 42 w 84"/>
                  <a:gd name="T25" fmla="*/ 132 h 132"/>
                  <a:gd name="T26" fmla="*/ 0 w 84"/>
                  <a:gd name="T27" fmla="*/ 92 h 132"/>
                  <a:gd name="T28" fmla="*/ 21 w 84"/>
                  <a:gd name="T29"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32">
                    <a:moveTo>
                      <a:pt x="21" y="92"/>
                    </a:moveTo>
                    <a:cubicBezTo>
                      <a:pt x="22" y="111"/>
                      <a:pt x="36" y="115"/>
                      <a:pt x="42" y="115"/>
                    </a:cubicBezTo>
                    <a:cubicBezTo>
                      <a:pt x="54" y="115"/>
                      <a:pt x="63" y="106"/>
                      <a:pt x="63" y="94"/>
                    </a:cubicBezTo>
                    <a:cubicBezTo>
                      <a:pt x="63" y="80"/>
                      <a:pt x="51" y="77"/>
                      <a:pt x="35" y="71"/>
                    </a:cubicBezTo>
                    <a:cubicBezTo>
                      <a:pt x="25" y="68"/>
                      <a:pt x="3" y="60"/>
                      <a:pt x="3" y="36"/>
                    </a:cubicBezTo>
                    <a:cubicBezTo>
                      <a:pt x="2" y="13"/>
                      <a:pt x="23" y="0"/>
                      <a:pt x="43" y="0"/>
                    </a:cubicBezTo>
                    <a:cubicBezTo>
                      <a:pt x="59" y="0"/>
                      <a:pt x="80" y="8"/>
                      <a:pt x="81" y="35"/>
                    </a:cubicBezTo>
                    <a:cubicBezTo>
                      <a:pt x="61" y="35"/>
                      <a:pt x="61" y="35"/>
                      <a:pt x="61" y="35"/>
                    </a:cubicBezTo>
                    <a:cubicBezTo>
                      <a:pt x="60" y="28"/>
                      <a:pt x="57" y="17"/>
                      <a:pt x="42" y="17"/>
                    </a:cubicBezTo>
                    <a:cubicBezTo>
                      <a:pt x="32" y="17"/>
                      <a:pt x="23" y="24"/>
                      <a:pt x="23" y="35"/>
                    </a:cubicBezTo>
                    <a:cubicBezTo>
                      <a:pt x="23" y="47"/>
                      <a:pt x="32" y="50"/>
                      <a:pt x="53" y="58"/>
                    </a:cubicBezTo>
                    <a:cubicBezTo>
                      <a:pt x="69" y="65"/>
                      <a:pt x="84" y="73"/>
                      <a:pt x="84" y="93"/>
                    </a:cubicBezTo>
                    <a:cubicBezTo>
                      <a:pt x="84" y="114"/>
                      <a:pt x="70" y="132"/>
                      <a:pt x="42" y="132"/>
                    </a:cubicBezTo>
                    <a:cubicBezTo>
                      <a:pt x="17" y="132"/>
                      <a:pt x="1" y="117"/>
                      <a:pt x="0" y="92"/>
                    </a:cubicBezTo>
                    <a:lnTo>
                      <a:pt x="21"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14">
                <a:extLst>
                  <a:ext uri="{FF2B5EF4-FFF2-40B4-BE49-F238E27FC236}">
                    <a16:creationId xmlns:a16="http://schemas.microsoft.com/office/drawing/2014/main" id="{B43EAFDE-9A26-F94E-8A62-BDE581BF846D}"/>
                  </a:ext>
                </a:extLst>
              </p:cNvPr>
              <p:cNvSpPr>
                <a:spLocks/>
              </p:cNvSpPr>
              <p:nvPr/>
            </p:nvSpPr>
            <p:spPr bwMode="auto">
              <a:xfrm>
                <a:off x="5314950" y="2862263"/>
                <a:ext cx="134938" cy="301625"/>
              </a:xfrm>
              <a:custGeom>
                <a:avLst/>
                <a:gdLst>
                  <a:gd name="T0" fmla="*/ 23 w 85"/>
                  <a:gd name="T1" fmla="*/ 75 h 190"/>
                  <a:gd name="T2" fmla="*/ 0 w 85"/>
                  <a:gd name="T3" fmla="*/ 75 h 190"/>
                  <a:gd name="T4" fmla="*/ 4 w 85"/>
                  <a:gd name="T5" fmla="*/ 48 h 190"/>
                  <a:gd name="T6" fmla="*/ 28 w 85"/>
                  <a:gd name="T7" fmla="*/ 48 h 190"/>
                  <a:gd name="T8" fmla="*/ 37 w 85"/>
                  <a:gd name="T9" fmla="*/ 0 h 190"/>
                  <a:gd name="T10" fmla="*/ 70 w 85"/>
                  <a:gd name="T11" fmla="*/ 0 h 190"/>
                  <a:gd name="T12" fmla="*/ 61 w 85"/>
                  <a:gd name="T13" fmla="*/ 48 h 190"/>
                  <a:gd name="T14" fmla="*/ 85 w 85"/>
                  <a:gd name="T15" fmla="*/ 48 h 190"/>
                  <a:gd name="T16" fmla="*/ 80 w 85"/>
                  <a:gd name="T17" fmla="*/ 75 h 190"/>
                  <a:gd name="T18" fmla="*/ 56 w 85"/>
                  <a:gd name="T19" fmla="*/ 75 h 190"/>
                  <a:gd name="T20" fmla="*/ 35 w 85"/>
                  <a:gd name="T21" fmla="*/ 190 h 190"/>
                  <a:gd name="T22" fmla="*/ 2 w 85"/>
                  <a:gd name="T23" fmla="*/ 190 h 190"/>
                  <a:gd name="T24" fmla="*/ 23 w 85"/>
                  <a:gd name="T25" fmla="*/ 7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90">
                    <a:moveTo>
                      <a:pt x="23" y="75"/>
                    </a:moveTo>
                    <a:lnTo>
                      <a:pt x="0" y="75"/>
                    </a:lnTo>
                    <a:lnTo>
                      <a:pt x="4" y="48"/>
                    </a:lnTo>
                    <a:lnTo>
                      <a:pt x="28" y="48"/>
                    </a:lnTo>
                    <a:lnTo>
                      <a:pt x="37" y="0"/>
                    </a:lnTo>
                    <a:lnTo>
                      <a:pt x="70" y="0"/>
                    </a:lnTo>
                    <a:lnTo>
                      <a:pt x="61" y="48"/>
                    </a:lnTo>
                    <a:lnTo>
                      <a:pt x="85" y="48"/>
                    </a:lnTo>
                    <a:lnTo>
                      <a:pt x="80" y="75"/>
                    </a:lnTo>
                    <a:lnTo>
                      <a:pt x="56" y="75"/>
                    </a:lnTo>
                    <a:lnTo>
                      <a:pt x="35" y="190"/>
                    </a:lnTo>
                    <a:lnTo>
                      <a:pt x="2" y="190"/>
                    </a:lnTo>
                    <a:lnTo>
                      <a:pt x="23"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5">
                <a:extLst>
                  <a:ext uri="{FF2B5EF4-FFF2-40B4-BE49-F238E27FC236}">
                    <a16:creationId xmlns:a16="http://schemas.microsoft.com/office/drawing/2014/main" id="{56A4140A-9957-2D4B-8BCC-98D24A245E43}"/>
                  </a:ext>
                </a:extLst>
              </p:cNvPr>
              <p:cNvSpPr>
                <a:spLocks/>
              </p:cNvSpPr>
              <p:nvPr/>
            </p:nvSpPr>
            <p:spPr bwMode="auto">
              <a:xfrm>
                <a:off x="5670550" y="2676526"/>
                <a:ext cx="504825" cy="487363"/>
              </a:xfrm>
              <a:custGeom>
                <a:avLst/>
                <a:gdLst>
                  <a:gd name="T0" fmla="*/ 135 w 135"/>
                  <a:gd name="T1" fmla="*/ 128 h 128"/>
                  <a:gd name="T2" fmla="*/ 135 w 135"/>
                  <a:gd name="T3" fmla="*/ 0 h 128"/>
                  <a:gd name="T4" fmla="*/ 107 w 135"/>
                  <a:gd name="T5" fmla="*/ 0 h 128"/>
                  <a:gd name="T6" fmla="*/ 68 w 135"/>
                  <a:gd name="T7" fmla="*/ 99 h 128"/>
                  <a:gd name="T8" fmla="*/ 28 w 135"/>
                  <a:gd name="T9" fmla="*/ 1 h 128"/>
                  <a:gd name="T10" fmla="*/ 0 w 135"/>
                  <a:gd name="T11" fmla="*/ 1 h 128"/>
                  <a:gd name="T12" fmla="*/ 0 w 135"/>
                  <a:gd name="T13" fmla="*/ 66 h 128"/>
                  <a:gd name="T14" fmla="*/ 3 w 135"/>
                  <a:gd name="T15" fmla="*/ 70 h 128"/>
                  <a:gd name="T16" fmla="*/ 11 w 135"/>
                  <a:gd name="T17" fmla="*/ 100 h 128"/>
                  <a:gd name="T18" fmla="*/ 0 w 135"/>
                  <a:gd name="T19" fmla="*/ 122 h 128"/>
                  <a:gd name="T20" fmla="*/ 0 w 135"/>
                  <a:gd name="T21" fmla="*/ 128 h 128"/>
                  <a:gd name="T22" fmla="*/ 19 w 135"/>
                  <a:gd name="T23" fmla="*/ 128 h 128"/>
                  <a:gd name="T24" fmla="*/ 18 w 135"/>
                  <a:gd name="T25" fmla="*/ 21 h 128"/>
                  <a:gd name="T26" fmla="*/ 61 w 135"/>
                  <a:gd name="T27" fmla="*/ 128 h 128"/>
                  <a:gd name="T28" fmla="*/ 74 w 135"/>
                  <a:gd name="T29" fmla="*/ 128 h 128"/>
                  <a:gd name="T30" fmla="*/ 116 w 135"/>
                  <a:gd name="T31" fmla="*/ 20 h 128"/>
                  <a:gd name="T32" fmla="*/ 116 w 135"/>
                  <a:gd name="T33" fmla="*/ 128 h 128"/>
                  <a:gd name="T34" fmla="*/ 135 w 135"/>
                  <a:gd name="T3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28">
                    <a:moveTo>
                      <a:pt x="135" y="128"/>
                    </a:moveTo>
                    <a:cubicBezTo>
                      <a:pt x="135" y="0"/>
                      <a:pt x="135" y="0"/>
                      <a:pt x="135" y="0"/>
                    </a:cubicBezTo>
                    <a:cubicBezTo>
                      <a:pt x="107" y="0"/>
                      <a:pt x="107" y="0"/>
                      <a:pt x="107" y="0"/>
                    </a:cubicBezTo>
                    <a:cubicBezTo>
                      <a:pt x="68" y="99"/>
                      <a:pt x="68" y="99"/>
                      <a:pt x="68" y="99"/>
                    </a:cubicBezTo>
                    <a:cubicBezTo>
                      <a:pt x="28" y="1"/>
                      <a:pt x="28" y="1"/>
                      <a:pt x="28" y="1"/>
                    </a:cubicBezTo>
                    <a:cubicBezTo>
                      <a:pt x="0" y="1"/>
                      <a:pt x="0" y="1"/>
                      <a:pt x="0" y="1"/>
                    </a:cubicBezTo>
                    <a:cubicBezTo>
                      <a:pt x="0" y="66"/>
                      <a:pt x="0" y="66"/>
                      <a:pt x="0" y="66"/>
                    </a:cubicBezTo>
                    <a:cubicBezTo>
                      <a:pt x="1" y="68"/>
                      <a:pt x="2" y="69"/>
                      <a:pt x="3" y="70"/>
                    </a:cubicBezTo>
                    <a:cubicBezTo>
                      <a:pt x="10" y="78"/>
                      <a:pt x="13" y="89"/>
                      <a:pt x="11" y="100"/>
                    </a:cubicBezTo>
                    <a:cubicBezTo>
                      <a:pt x="9" y="108"/>
                      <a:pt x="6" y="115"/>
                      <a:pt x="0" y="122"/>
                    </a:cubicBezTo>
                    <a:cubicBezTo>
                      <a:pt x="0" y="128"/>
                      <a:pt x="0" y="128"/>
                      <a:pt x="0" y="128"/>
                    </a:cubicBezTo>
                    <a:cubicBezTo>
                      <a:pt x="19" y="128"/>
                      <a:pt x="19" y="128"/>
                      <a:pt x="19" y="128"/>
                    </a:cubicBezTo>
                    <a:cubicBezTo>
                      <a:pt x="18" y="21"/>
                      <a:pt x="18" y="21"/>
                      <a:pt x="18" y="21"/>
                    </a:cubicBezTo>
                    <a:cubicBezTo>
                      <a:pt x="61" y="128"/>
                      <a:pt x="61" y="128"/>
                      <a:pt x="61" y="128"/>
                    </a:cubicBezTo>
                    <a:cubicBezTo>
                      <a:pt x="74" y="128"/>
                      <a:pt x="74" y="128"/>
                      <a:pt x="74" y="128"/>
                    </a:cubicBezTo>
                    <a:cubicBezTo>
                      <a:pt x="116" y="20"/>
                      <a:pt x="116" y="20"/>
                      <a:pt x="116" y="20"/>
                    </a:cubicBezTo>
                    <a:cubicBezTo>
                      <a:pt x="116" y="128"/>
                      <a:pt x="116" y="128"/>
                      <a:pt x="116" y="128"/>
                    </a:cubicBezTo>
                    <a:lnTo>
                      <a:pt x="135"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6">
                <a:extLst>
                  <a:ext uri="{FF2B5EF4-FFF2-40B4-BE49-F238E27FC236}">
                    <a16:creationId xmlns:a16="http://schemas.microsoft.com/office/drawing/2014/main" id="{85088C04-8DA1-2F4A-8556-AFD006A52CB8}"/>
                  </a:ext>
                </a:extLst>
              </p:cNvPr>
              <p:cNvSpPr>
                <a:spLocks noEditPoints="1"/>
              </p:cNvSpPr>
              <p:nvPr/>
            </p:nvSpPr>
            <p:spPr bwMode="auto">
              <a:xfrm>
                <a:off x="5426075" y="2932113"/>
                <a:ext cx="258763" cy="234950"/>
              </a:xfrm>
              <a:custGeom>
                <a:avLst/>
                <a:gdLst>
                  <a:gd name="T0" fmla="*/ 3 w 69"/>
                  <a:gd name="T1" fmla="*/ 31 h 62"/>
                  <a:gd name="T2" fmla="*/ 40 w 69"/>
                  <a:gd name="T3" fmla="*/ 0 h 62"/>
                  <a:gd name="T4" fmla="*/ 66 w 69"/>
                  <a:gd name="T5" fmla="*/ 31 h 62"/>
                  <a:gd name="T6" fmla="*/ 29 w 69"/>
                  <a:gd name="T7" fmla="*/ 62 h 62"/>
                  <a:gd name="T8" fmla="*/ 3 w 69"/>
                  <a:gd name="T9" fmla="*/ 31 h 62"/>
                  <a:gd name="T10" fmla="*/ 17 w 69"/>
                  <a:gd name="T11" fmla="*/ 31 h 62"/>
                  <a:gd name="T12" fmla="*/ 31 w 69"/>
                  <a:gd name="T13" fmla="*/ 49 h 62"/>
                  <a:gd name="T14" fmla="*/ 52 w 69"/>
                  <a:gd name="T15" fmla="*/ 31 h 62"/>
                  <a:gd name="T16" fmla="*/ 38 w 69"/>
                  <a:gd name="T17" fmla="*/ 13 h 62"/>
                  <a:gd name="T18" fmla="*/ 17 w 69"/>
                  <a:gd name="T1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2">
                    <a:moveTo>
                      <a:pt x="3" y="31"/>
                    </a:moveTo>
                    <a:cubicBezTo>
                      <a:pt x="6" y="16"/>
                      <a:pt x="20" y="0"/>
                      <a:pt x="40" y="0"/>
                    </a:cubicBezTo>
                    <a:cubicBezTo>
                      <a:pt x="61" y="0"/>
                      <a:pt x="69" y="16"/>
                      <a:pt x="66" y="31"/>
                    </a:cubicBezTo>
                    <a:cubicBezTo>
                      <a:pt x="63" y="47"/>
                      <a:pt x="49" y="62"/>
                      <a:pt x="29" y="62"/>
                    </a:cubicBezTo>
                    <a:cubicBezTo>
                      <a:pt x="8" y="62"/>
                      <a:pt x="0" y="47"/>
                      <a:pt x="3" y="31"/>
                    </a:cubicBezTo>
                    <a:close/>
                    <a:moveTo>
                      <a:pt x="17" y="31"/>
                    </a:moveTo>
                    <a:cubicBezTo>
                      <a:pt x="15" y="42"/>
                      <a:pt x="22" y="49"/>
                      <a:pt x="31" y="49"/>
                    </a:cubicBezTo>
                    <a:cubicBezTo>
                      <a:pt x="41" y="49"/>
                      <a:pt x="50" y="42"/>
                      <a:pt x="52" y="31"/>
                    </a:cubicBezTo>
                    <a:cubicBezTo>
                      <a:pt x="54" y="21"/>
                      <a:pt x="48" y="13"/>
                      <a:pt x="38" y="13"/>
                    </a:cubicBezTo>
                    <a:cubicBezTo>
                      <a:pt x="28" y="13"/>
                      <a:pt x="19" y="21"/>
                      <a:pt x="1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31241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3CEEA0-AB4E-1E41-AF6A-20ED08B89FF2}"/>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8FB7EC"/>
                </a:solidFill>
              </a:defRPr>
            </a:lvl1pPr>
          </a:lstStyle>
          <a:p>
            <a:fld id="{299D4562-C5B8-CB44-9474-120177024E1C}" type="datetime1">
              <a:rPr lang="en-US" smtClean="0"/>
              <a:pPr/>
              <a:t>2/4/2021</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lvl1pPr>
              <a:defRPr>
                <a:solidFill>
                  <a:srgbClr val="8FB7EC"/>
                </a:solidFill>
              </a:defRPr>
            </a:lvl1p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2375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2/4/2021</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2/4/2021</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2/4/2021</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7E9FD414-97F5-4349-956F-7065147EBD6A}" type="datetime1">
              <a:rPr lang="en-US" smtClean="0"/>
              <a:t>2/4/2021</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00AAAC3-8F78-1C4C-B959-8C6F368DC1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C6D95EA-4B47-6349-B2C2-212D3ECD8E89}"/>
              </a:ext>
            </a:extLst>
          </p:cNvPr>
          <p:cNvSpPr txBox="1"/>
          <p:nvPr userDrawn="1"/>
        </p:nvSpPr>
        <p:spPr>
          <a:xfrm>
            <a:off x="807260" y="651204"/>
            <a:ext cx="528874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Arial" panose="020B0604020202020204" pitchFamily="34" charset="0"/>
                <a:cs typeface="Arial" panose="020B0604020202020204" pitchFamily="34" charset="0"/>
              </a:rPr>
              <a:t>National Aeronautics and Space Administration</a:t>
            </a:r>
            <a:endParaRPr lang="en-US" sz="8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07260" y="2942387"/>
            <a:ext cx="7676340" cy="1274762"/>
          </a:xfrm>
        </p:spPr>
        <p:txBody>
          <a:bodyPr anchor="t">
            <a:noAutofit/>
          </a:bodyPr>
          <a:lstStyle>
            <a:lvl1pPr algn="l">
              <a:defRPr sz="47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07260" y="4364787"/>
            <a:ext cx="7676340" cy="1488440"/>
          </a:xfrm>
        </p:spPr>
        <p:txBody>
          <a:bodyPr>
            <a:normAutofit/>
          </a:bodyPr>
          <a:lstStyle>
            <a:lvl1pPr marL="0" indent="0" algn="l">
              <a:buNone/>
              <a:defRPr sz="20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9D3539AA-42F9-1441-85F8-283DA3D37E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
        <p:nvSpPr>
          <p:cNvPr id="14" name="TextBox 13">
            <a:extLst>
              <a:ext uri="{FF2B5EF4-FFF2-40B4-BE49-F238E27FC236}">
                <a16:creationId xmlns:a16="http://schemas.microsoft.com/office/drawing/2014/main" id="{3FCEA98A-6763-E14A-83EC-293F9BF56540}"/>
              </a:ext>
            </a:extLst>
          </p:cNvPr>
          <p:cNvSpPr txBox="1"/>
          <p:nvPr userDrawn="1"/>
        </p:nvSpPr>
        <p:spPr>
          <a:xfrm>
            <a:off x="10363913" y="6452046"/>
            <a:ext cx="153416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www.nasa.gov</a:t>
            </a: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p:txBody>
          <a:bodyPr/>
          <a:lstStyle>
            <a:lvl1pPr>
              <a:defRPr>
                <a:solidFill>
                  <a:schemeClr val="tx1"/>
                </a:solidFill>
              </a:defRPr>
            </a:lvl1pPr>
          </a:lstStyle>
          <a:p>
            <a:fld id="{9F9297F5-C30D-294B-80FE-3CC63B165F97}" type="datetimeFigureOut">
              <a:rPr lang="en-US" smtClean="0"/>
              <a:pPr/>
              <a:t>2/4/2021</a:t>
            </a:fld>
            <a:endParaRPr lang="en-US" dirty="0"/>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437371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 Triang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622320-F8E5-074C-AAE1-03B7E1F200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D015F3A-B103-9D43-874F-AF0B11A38D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lvl1pPr>
              <a:defRPr>
                <a:solidFill>
                  <a:schemeClr val="bg1"/>
                </a:solidFill>
              </a:defRPr>
            </a:lvl1pPr>
          </a:lstStyle>
          <a:p>
            <a:fld id="{9F9297F5-C30D-294B-80FE-3CC63B165F97}" type="datetimeFigureOut">
              <a:rPr lang="en-US" smtClean="0"/>
              <a:pPr/>
              <a:t>2/4/2021</a:t>
            </a:fld>
            <a:endParaRPr lang="en-US" dirty="0"/>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lvl1pPr>
              <a:defRPr>
                <a:solidFill>
                  <a:schemeClr val="bg1"/>
                </a:solidFill>
              </a:defRPr>
            </a:lvl1pPr>
          </a:lstStyle>
          <a:p>
            <a:fld id="{AAA21668-7E2D-D34B-8F28-D8590BEFEB53}" type="slidenum">
              <a:rPr lang="en-US" smtClean="0"/>
              <a:pPr/>
              <a:t>‹#›</a:t>
            </a:fld>
            <a:endParaRPr lang="en-US" dirty="0"/>
          </a:p>
        </p:txBody>
      </p:sp>
    </p:spTree>
    <p:extLst>
      <p:ext uri="{BB962C8B-B14F-4D97-AF65-F5344CB8AC3E}">
        <p14:creationId xmlns:p14="http://schemas.microsoft.com/office/powerpoint/2010/main" val="3349203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Swoos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D4AA14-4063-2443-A9D6-0BCB844EB0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lvl1pPr>
              <a:defRPr>
                <a:solidFill>
                  <a:schemeClr val="bg1"/>
                </a:solidFill>
              </a:defRPr>
            </a:lvl1pPr>
          </a:lstStyle>
          <a:p>
            <a:fld id="{9F9297F5-C30D-294B-80FE-3CC63B165F97}" type="datetimeFigureOut">
              <a:rPr lang="en-US" smtClean="0"/>
              <a:pPr/>
              <a:t>2/4/2021</a:t>
            </a:fld>
            <a:endParaRPr lang="en-US" dirty="0"/>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lvl1pPr>
              <a:defRPr>
                <a:solidFill>
                  <a:schemeClr val="bg1"/>
                </a:solidFill>
              </a:defRPr>
            </a:lvl1pPr>
          </a:lstStyle>
          <a:p>
            <a:fld id="{AAA21668-7E2D-D34B-8F28-D8590BEFEB53}" type="slidenum">
              <a:rPr lang="en-US" smtClean="0"/>
              <a:pPr/>
              <a:t>‹#›</a:t>
            </a:fld>
            <a:endParaRPr lang="en-US" dirty="0"/>
          </a:p>
        </p:txBody>
      </p:sp>
      <p:pic>
        <p:nvPicPr>
          <p:cNvPr id="11" name="Picture 10">
            <a:extLst>
              <a:ext uri="{FF2B5EF4-FFF2-40B4-BE49-F238E27FC236}">
                <a16:creationId xmlns:a16="http://schemas.microsoft.com/office/drawing/2014/main" id="{7F90E324-EC4A-A541-B8D1-BDBE5CDEDE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238660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27E313-3DA8-8C46-8AD9-F5ECBC5ACB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lvl1pPr>
              <a:defRPr>
                <a:solidFill>
                  <a:schemeClr val="tx1"/>
                </a:solidFill>
              </a:defRPr>
            </a:lvl1pPr>
          </a:lstStyle>
          <a:p>
            <a:fld id="{9F9297F5-C30D-294B-80FE-3CC63B165F97}" type="datetimeFigureOut">
              <a:rPr lang="en-US" smtClean="0"/>
              <a:pPr/>
              <a:t>2/4/2021</a:t>
            </a:fld>
            <a:endParaRPr lang="en-US" dirty="0"/>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lvl1pPr>
              <a:defRPr>
                <a:solidFill>
                  <a:schemeClr val="tx1"/>
                </a:solidFill>
              </a:defRPr>
            </a:lvl1pPr>
          </a:lstStyle>
          <a:p>
            <a:fld id="{AAA21668-7E2D-D34B-8F28-D8590BEFEB53}" type="slidenum">
              <a:rPr lang="en-US" smtClean="0"/>
              <a:pPr/>
              <a:t>‹#›</a:t>
            </a:fld>
            <a:endParaRPr lang="en-US" dirty="0"/>
          </a:p>
        </p:txBody>
      </p:sp>
    </p:spTree>
    <p:extLst>
      <p:ext uri="{BB962C8B-B14F-4D97-AF65-F5344CB8AC3E}">
        <p14:creationId xmlns:p14="http://schemas.microsoft.com/office/powerpoint/2010/main" val="2913404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1E86-7A73-5B47-893D-57C07E3F2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21C57-5C13-7442-8B9B-C435902332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C8F913-E8D8-7A43-B5CA-55E34B8BDE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1C65B3-D09A-7C49-90AF-3732B38B543D}"/>
              </a:ext>
            </a:extLst>
          </p:cNvPr>
          <p:cNvSpPr>
            <a:spLocks noGrp="1"/>
          </p:cNvSpPr>
          <p:nvPr>
            <p:ph type="dt" sz="half" idx="10"/>
          </p:nvPr>
        </p:nvSpPr>
        <p:spPr/>
        <p:txBody>
          <a:bodyPr/>
          <a:lstStyle/>
          <a:p>
            <a:fld id="{9F9297F5-C30D-294B-80FE-3CC63B165F97}" type="datetimeFigureOut">
              <a:rPr lang="en-US" smtClean="0"/>
              <a:t>2/4/2021</a:t>
            </a:fld>
            <a:endParaRPr lang="en-US" dirty="0"/>
          </a:p>
        </p:txBody>
      </p:sp>
      <p:sp>
        <p:nvSpPr>
          <p:cNvPr id="6" name="Footer Placeholder 5">
            <a:extLst>
              <a:ext uri="{FF2B5EF4-FFF2-40B4-BE49-F238E27FC236}">
                <a16:creationId xmlns:a16="http://schemas.microsoft.com/office/drawing/2014/main" id="{93428249-EB91-B84C-A7A8-BF47D24C9C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84B752-72EA-CB43-88DF-11D337EE6FDE}"/>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76034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223F28B-DCE9-5547-870F-FC2A242E51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AD47075F-005D-B049-804E-5D4A16810F76}"/>
              </a:ext>
            </a:extLst>
          </p:cNvPr>
          <p:cNvGrpSpPr/>
          <p:nvPr userDrawn="1"/>
        </p:nvGrpSpPr>
        <p:grpSpPr>
          <a:xfrm>
            <a:off x="-473777" y="-13061"/>
            <a:ext cx="3197522" cy="6876906"/>
            <a:chOff x="-473777" y="-18943"/>
            <a:chExt cx="3197522" cy="6876906"/>
          </a:xfrm>
        </p:grpSpPr>
        <p:sp>
          <p:nvSpPr>
            <p:cNvPr id="18" name="Freeform 5">
              <a:extLst>
                <a:ext uri="{FF2B5EF4-FFF2-40B4-BE49-F238E27FC236}">
                  <a16:creationId xmlns:a16="http://schemas.microsoft.com/office/drawing/2014/main" id="{9D3C9845-6142-6944-B4C8-7AE382A33195}"/>
                </a:ext>
              </a:extLst>
            </p:cNvPr>
            <p:cNvSpPr>
              <a:spLocks/>
            </p:cNvSpPr>
            <p:nvPr/>
          </p:nvSpPr>
          <p:spPr bwMode="auto">
            <a:xfrm>
              <a:off x="-473777" y="-18943"/>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7AB9FF"/>
                </a:gs>
                <a:gs pos="3000">
                  <a:srgbClr val="AFD9FF"/>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6">
              <a:extLst>
                <a:ext uri="{FF2B5EF4-FFF2-40B4-BE49-F238E27FC236}">
                  <a16:creationId xmlns:a16="http://schemas.microsoft.com/office/drawing/2014/main" id="{B3286E11-BB68-E34C-B955-23C6473B3C38}"/>
                </a:ext>
              </a:extLst>
            </p:cNvPr>
            <p:cNvSpPr>
              <a:spLocks noEditPoints="1"/>
            </p:cNvSpPr>
            <p:nvPr/>
          </p:nvSpPr>
          <p:spPr bwMode="auto">
            <a:xfrm>
              <a:off x="-14253" y="-9370"/>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AFD9FF"/>
                </a:gs>
                <a:gs pos="71000">
                  <a:srgbClr val="7AB9FF"/>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422339"/>
            <a:ext cx="2743200" cy="365125"/>
          </a:xfrm>
        </p:spPr>
        <p:txBody>
          <a:bodyPr/>
          <a:lstStyle>
            <a:lvl1pPr>
              <a:defRPr>
                <a:solidFill>
                  <a:schemeClr val="bg1"/>
                </a:solidFill>
              </a:defRPr>
            </a:lvl1pPr>
          </a:lstStyle>
          <a:p>
            <a:fld id="{372CC95E-30A4-D744-8BC0-DDA2BE0BB564}" type="datetime1">
              <a:rPr lang="en-US" smtClean="0"/>
              <a:pPr/>
              <a:t>2/4/2021</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a:xfrm>
            <a:off x="4038600" y="6422339"/>
            <a:ext cx="4114800" cy="365125"/>
          </a:xfrm>
        </p:spPr>
        <p:txBody>
          <a:bodyPr/>
          <a:lstStyle>
            <a:lvl1pPr>
              <a:defRPr>
                <a:solidFill>
                  <a:srgbClr val="8FB7EC"/>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1572376" y="4156859"/>
            <a:ext cx="5797548" cy="369332"/>
          </a:xfrm>
        </p:spPr>
        <p:txBody>
          <a:bodyPr>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23331571-ADBF-0F46-BE79-FA27360F6DA1}"/>
              </a:ext>
            </a:extLst>
          </p:cNvPr>
          <p:cNvGrpSpPr/>
          <p:nvPr userDrawn="1"/>
        </p:nvGrpSpPr>
        <p:grpSpPr>
          <a:xfrm>
            <a:off x="1638301" y="2383772"/>
            <a:ext cx="3829751" cy="1215953"/>
            <a:chOff x="1638301" y="2383772"/>
            <a:chExt cx="3829751" cy="1215953"/>
          </a:xfrm>
        </p:grpSpPr>
        <p:grpSp>
          <p:nvGrpSpPr>
            <p:cNvPr id="13" name="Group 12">
              <a:extLst>
                <a:ext uri="{FF2B5EF4-FFF2-40B4-BE49-F238E27FC236}">
                  <a16:creationId xmlns:a16="http://schemas.microsoft.com/office/drawing/2014/main" id="{19F805C2-B216-2441-95F7-96D24C9487A9}"/>
                </a:ext>
              </a:extLst>
            </p:cNvPr>
            <p:cNvGrpSpPr/>
            <p:nvPr userDrawn="1"/>
          </p:nvGrpSpPr>
          <p:grpSpPr>
            <a:xfrm>
              <a:off x="1641537" y="2383772"/>
              <a:ext cx="2759813" cy="595643"/>
              <a:chOff x="339725" y="371475"/>
              <a:chExt cx="2647951" cy="571500"/>
            </a:xfrm>
            <a:solidFill>
              <a:srgbClr val="7AB9FF"/>
            </a:solidFill>
          </p:grpSpPr>
          <p:sp>
            <p:nvSpPr>
              <p:cNvPr id="14" name="Freeform 55">
                <a:extLst>
                  <a:ext uri="{FF2B5EF4-FFF2-40B4-BE49-F238E27FC236}">
                    <a16:creationId xmlns:a16="http://schemas.microsoft.com/office/drawing/2014/main" id="{C966DC1A-4896-5346-8BF4-73B0DF2AC945}"/>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6">
                <a:extLst>
                  <a:ext uri="{FF2B5EF4-FFF2-40B4-BE49-F238E27FC236}">
                    <a16:creationId xmlns:a16="http://schemas.microsoft.com/office/drawing/2014/main" id="{2966784F-C1E5-2344-9839-FF0949A804E9}"/>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57">
                <a:extLst>
                  <a:ext uri="{FF2B5EF4-FFF2-40B4-BE49-F238E27FC236}">
                    <a16:creationId xmlns:a16="http://schemas.microsoft.com/office/drawing/2014/main" id="{AADCEFF8-47A7-3E4F-BF15-DAEE1814025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58">
                <a:extLst>
                  <a:ext uri="{FF2B5EF4-FFF2-40B4-BE49-F238E27FC236}">
                    <a16:creationId xmlns:a16="http://schemas.microsoft.com/office/drawing/2014/main" id="{E7C64CE7-16C9-CE46-9425-8316F835A122}"/>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9">
                <a:extLst>
                  <a:ext uri="{FF2B5EF4-FFF2-40B4-BE49-F238E27FC236}">
                    <a16:creationId xmlns:a16="http://schemas.microsoft.com/office/drawing/2014/main" id="{1DFF4515-39BB-8840-B374-C218927ADA5A}"/>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0">
                <a:extLst>
                  <a:ext uri="{FF2B5EF4-FFF2-40B4-BE49-F238E27FC236}">
                    <a16:creationId xmlns:a16="http://schemas.microsoft.com/office/drawing/2014/main" id="{2234A9B2-5A55-DD4B-B9C0-42744AB2EC3D}"/>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61">
                <a:extLst>
                  <a:ext uri="{FF2B5EF4-FFF2-40B4-BE49-F238E27FC236}">
                    <a16:creationId xmlns:a16="http://schemas.microsoft.com/office/drawing/2014/main" id="{CE62E40D-62A1-024F-A37F-18B33C4F894C}"/>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 name="Group 23">
              <a:extLst>
                <a:ext uri="{FF2B5EF4-FFF2-40B4-BE49-F238E27FC236}">
                  <a16:creationId xmlns:a16="http://schemas.microsoft.com/office/drawing/2014/main" id="{A4B01B74-C5AF-9349-8F2B-98EB2597B244}"/>
                </a:ext>
              </a:extLst>
            </p:cNvPr>
            <p:cNvGrpSpPr/>
            <p:nvPr userDrawn="1"/>
          </p:nvGrpSpPr>
          <p:grpSpPr>
            <a:xfrm>
              <a:off x="1638301" y="3148076"/>
              <a:ext cx="3829751" cy="451649"/>
              <a:chOff x="3151188" y="2668588"/>
              <a:chExt cx="4267200" cy="503238"/>
            </a:xfrm>
            <a:solidFill>
              <a:schemeClr val="bg1"/>
            </a:solidFill>
          </p:grpSpPr>
          <p:sp>
            <p:nvSpPr>
              <p:cNvPr id="25" name="Freeform 107">
                <a:extLst>
                  <a:ext uri="{FF2B5EF4-FFF2-40B4-BE49-F238E27FC236}">
                    <a16:creationId xmlns:a16="http://schemas.microsoft.com/office/drawing/2014/main" id="{76269D8F-4099-1643-9C8A-FBF179833A5E}"/>
                  </a:ext>
                </a:extLst>
              </p:cNvPr>
              <p:cNvSpPr>
                <a:spLocks/>
              </p:cNvSpPr>
              <p:nvPr/>
            </p:nvSpPr>
            <p:spPr bwMode="auto">
              <a:xfrm>
                <a:off x="3151188" y="2676526"/>
                <a:ext cx="504825" cy="487363"/>
              </a:xfrm>
              <a:custGeom>
                <a:avLst/>
                <a:gdLst>
                  <a:gd name="T0" fmla="*/ 0 w 318"/>
                  <a:gd name="T1" fmla="*/ 307 h 307"/>
                  <a:gd name="T2" fmla="*/ 0 w 318"/>
                  <a:gd name="T3" fmla="*/ 0 h 307"/>
                  <a:gd name="T4" fmla="*/ 47 w 318"/>
                  <a:gd name="T5" fmla="*/ 0 h 307"/>
                  <a:gd name="T6" fmla="*/ 158 w 318"/>
                  <a:gd name="T7" fmla="*/ 259 h 307"/>
                  <a:gd name="T8" fmla="*/ 268 w 318"/>
                  <a:gd name="T9" fmla="*/ 0 h 307"/>
                  <a:gd name="T10" fmla="*/ 318 w 318"/>
                  <a:gd name="T11" fmla="*/ 0 h 307"/>
                  <a:gd name="T12" fmla="*/ 318 w 318"/>
                  <a:gd name="T13" fmla="*/ 307 h 307"/>
                  <a:gd name="T14" fmla="*/ 285 w 318"/>
                  <a:gd name="T15" fmla="*/ 307 h 307"/>
                  <a:gd name="T16" fmla="*/ 285 w 318"/>
                  <a:gd name="T17" fmla="*/ 33 h 307"/>
                  <a:gd name="T18" fmla="*/ 169 w 318"/>
                  <a:gd name="T19" fmla="*/ 307 h 307"/>
                  <a:gd name="T20" fmla="*/ 148 w 318"/>
                  <a:gd name="T21" fmla="*/ 307 h 307"/>
                  <a:gd name="T22" fmla="*/ 30 w 318"/>
                  <a:gd name="T23" fmla="*/ 33 h 307"/>
                  <a:gd name="T24" fmla="*/ 30 w 318"/>
                  <a:gd name="T25" fmla="*/ 307 h 307"/>
                  <a:gd name="T26" fmla="*/ 0 w 318"/>
                  <a:gd name="T2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8" h="307">
                    <a:moveTo>
                      <a:pt x="0" y="307"/>
                    </a:moveTo>
                    <a:lnTo>
                      <a:pt x="0" y="0"/>
                    </a:lnTo>
                    <a:lnTo>
                      <a:pt x="47" y="0"/>
                    </a:lnTo>
                    <a:lnTo>
                      <a:pt x="158" y="259"/>
                    </a:lnTo>
                    <a:lnTo>
                      <a:pt x="268" y="0"/>
                    </a:lnTo>
                    <a:lnTo>
                      <a:pt x="318" y="0"/>
                    </a:lnTo>
                    <a:lnTo>
                      <a:pt x="318" y="307"/>
                    </a:lnTo>
                    <a:lnTo>
                      <a:pt x="285" y="307"/>
                    </a:lnTo>
                    <a:lnTo>
                      <a:pt x="285" y="33"/>
                    </a:lnTo>
                    <a:lnTo>
                      <a:pt x="169" y="307"/>
                    </a:lnTo>
                    <a:lnTo>
                      <a:pt x="148" y="307"/>
                    </a:lnTo>
                    <a:lnTo>
                      <a:pt x="30" y="33"/>
                    </a:lnTo>
                    <a:lnTo>
                      <a:pt x="30" y="307"/>
                    </a:lnTo>
                    <a:lnTo>
                      <a:pt x="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8">
                <a:extLst>
                  <a:ext uri="{FF2B5EF4-FFF2-40B4-BE49-F238E27FC236}">
                    <a16:creationId xmlns:a16="http://schemas.microsoft.com/office/drawing/2014/main" id="{210F2340-54CC-4C40-9020-CF737986A11C}"/>
                  </a:ext>
                </a:extLst>
              </p:cNvPr>
              <p:cNvSpPr>
                <a:spLocks noEditPoints="1"/>
              </p:cNvSpPr>
              <p:nvPr/>
            </p:nvSpPr>
            <p:spPr bwMode="auto">
              <a:xfrm>
                <a:off x="3727450" y="2668588"/>
                <a:ext cx="496888" cy="503238"/>
              </a:xfrm>
              <a:custGeom>
                <a:avLst/>
                <a:gdLst>
                  <a:gd name="T0" fmla="*/ 0 w 133"/>
                  <a:gd name="T1" fmla="*/ 67 h 132"/>
                  <a:gd name="T2" fmla="*/ 67 w 133"/>
                  <a:gd name="T3" fmla="*/ 0 h 132"/>
                  <a:gd name="T4" fmla="*/ 133 w 133"/>
                  <a:gd name="T5" fmla="*/ 66 h 132"/>
                  <a:gd name="T6" fmla="*/ 67 w 133"/>
                  <a:gd name="T7" fmla="*/ 132 h 132"/>
                  <a:gd name="T8" fmla="*/ 0 w 133"/>
                  <a:gd name="T9" fmla="*/ 67 h 132"/>
                  <a:gd name="T10" fmla="*/ 14 w 133"/>
                  <a:gd name="T11" fmla="*/ 66 h 132"/>
                  <a:gd name="T12" fmla="*/ 67 w 133"/>
                  <a:gd name="T13" fmla="*/ 120 h 132"/>
                  <a:gd name="T14" fmla="*/ 119 w 133"/>
                  <a:gd name="T15" fmla="*/ 66 h 132"/>
                  <a:gd name="T16" fmla="*/ 67 w 133"/>
                  <a:gd name="T17" fmla="*/ 13 h 132"/>
                  <a:gd name="T18" fmla="*/ 14 w 133"/>
                  <a:gd name="T19"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2">
                    <a:moveTo>
                      <a:pt x="0" y="67"/>
                    </a:moveTo>
                    <a:cubicBezTo>
                      <a:pt x="0" y="27"/>
                      <a:pt x="31" y="0"/>
                      <a:pt x="67" y="0"/>
                    </a:cubicBezTo>
                    <a:cubicBezTo>
                      <a:pt x="104" y="0"/>
                      <a:pt x="133" y="29"/>
                      <a:pt x="133" y="66"/>
                    </a:cubicBezTo>
                    <a:cubicBezTo>
                      <a:pt x="133" y="104"/>
                      <a:pt x="104" y="132"/>
                      <a:pt x="67" y="132"/>
                    </a:cubicBezTo>
                    <a:cubicBezTo>
                      <a:pt x="29" y="132"/>
                      <a:pt x="0" y="103"/>
                      <a:pt x="0" y="67"/>
                    </a:cubicBezTo>
                    <a:close/>
                    <a:moveTo>
                      <a:pt x="14" y="66"/>
                    </a:moveTo>
                    <a:cubicBezTo>
                      <a:pt x="14" y="96"/>
                      <a:pt x="37" y="120"/>
                      <a:pt x="67" y="120"/>
                    </a:cubicBezTo>
                    <a:cubicBezTo>
                      <a:pt x="97" y="120"/>
                      <a:pt x="119" y="95"/>
                      <a:pt x="119" y="66"/>
                    </a:cubicBezTo>
                    <a:cubicBezTo>
                      <a:pt x="119" y="37"/>
                      <a:pt x="97" y="13"/>
                      <a:pt x="67" y="13"/>
                    </a:cubicBezTo>
                    <a:cubicBezTo>
                      <a:pt x="37" y="13"/>
                      <a:pt x="14" y="36"/>
                      <a:pt x="1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9">
                <a:extLst>
                  <a:ext uri="{FF2B5EF4-FFF2-40B4-BE49-F238E27FC236}">
                    <a16:creationId xmlns:a16="http://schemas.microsoft.com/office/drawing/2014/main" id="{B9615047-AB39-AF44-9F9D-22301010E196}"/>
                  </a:ext>
                </a:extLst>
              </p:cNvPr>
              <p:cNvSpPr>
                <a:spLocks noEditPoints="1"/>
              </p:cNvSpPr>
              <p:nvPr/>
            </p:nvSpPr>
            <p:spPr bwMode="auto">
              <a:xfrm>
                <a:off x="4276725" y="2668588"/>
                <a:ext cx="498475" cy="503238"/>
              </a:xfrm>
              <a:custGeom>
                <a:avLst/>
                <a:gdLst>
                  <a:gd name="T0" fmla="*/ 0 w 133"/>
                  <a:gd name="T1" fmla="*/ 67 h 132"/>
                  <a:gd name="T2" fmla="*/ 67 w 133"/>
                  <a:gd name="T3" fmla="*/ 0 h 132"/>
                  <a:gd name="T4" fmla="*/ 133 w 133"/>
                  <a:gd name="T5" fmla="*/ 66 h 132"/>
                  <a:gd name="T6" fmla="*/ 67 w 133"/>
                  <a:gd name="T7" fmla="*/ 132 h 132"/>
                  <a:gd name="T8" fmla="*/ 0 w 133"/>
                  <a:gd name="T9" fmla="*/ 67 h 132"/>
                  <a:gd name="T10" fmla="*/ 14 w 133"/>
                  <a:gd name="T11" fmla="*/ 66 h 132"/>
                  <a:gd name="T12" fmla="*/ 67 w 133"/>
                  <a:gd name="T13" fmla="*/ 120 h 132"/>
                  <a:gd name="T14" fmla="*/ 119 w 133"/>
                  <a:gd name="T15" fmla="*/ 66 h 132"/>
                  <a:gd name="T16" fmla="*/ 67 w 133"/>
                  <a:gd name="T17" fmla="*/ 13 h 132"/>
                  <a:gd name="T18" fmla="*/ 14 w 133"/>
                  <a:gd name="T19"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2">
                    <a:moveTo>
                      <a:pt x="0" y="67"/>
                    </a:moveTo>
                    <a:cubicBezTo>
                      <a:pt x="0" y="27"/>
                      <a:pt x="30" y="0"/>
                      <a:pt x="67" y="0"/>
                    </a:cubicBezTo>
                    <a:cubicBezTo>
                      <a:pt x="104" y="0"/>
                      <a:pt x="133" y="29"/>
                      <a:pt x="133" y="66"/>
                    </a:cubicBezTo>
                    <a:cubicBezTo>
                      <a:pt x="133" y="104"/>
                      <a:pt x="104" y="132"/>
                      <a:pt x="67" y="132"/>
                    </a:cubicBezTo>
                    <a:cubicBezTo>
                      <a:pt x="29" y="132"/>
                      <a:pt x="0" y="103"/>
                      <a:pt x="0" y="67"/>
                    </a:cubicBezTo>
                    <a:close/>
                    <a:moveTo>
                      <a:pt x="14" y="66"/>
                    </a:moveTo>
                    <a:cubicBezTo>
                      <a:pt x="14" y="96"/>
                      <a:pt x="37" y="120"/>
                      <a:pt x="67" y="120"/>
                    </a:cubicBezTo>
                    <a:cubicBezTo>
                      <a:pt x="97" y="120"/>
                      <a:pt x="119" y="95"/>
                      <a:pt x="119" y="66"/>
                    </a:cubicBezTo>
                    <a:cubicBezTo>
                      <a:pt x="119" y="37"/>
                      <a:pt x="97" y="13"/>
                      <a:pt x="67" y="13"/>
                    </a:cubicBezTo>
                    <a:cubicBezTo>
                      <a:pt x="37" y="13"/>
                      <a:pt x="14" y="36"/>
                      <a:pt x="14"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0">
                <a:extLst>
                  <a:ext uri="{FF2B5EF4-FFF2-40B4-BE49-F238E27FC236}">
                    <a16:creationId xmlns:a16="http://schemas.microsoft.com/office/drawing/2014/main" id="{E5294D4A-B514-7146-BB43-8299E3169CD2}"/>
                  </a:ext>
                </a:extLst>
              </p:cNvPr>
              <p:cNvSpPr>
                <a:spLocks/>
              </p:cNvSpPr>
              <p:nvPr/>
            </p:nvSpPr>
            <p:spPr bwMode="auto">
              <a:xfrm>
                <a:off x="4849813" y="2676526"/>
                <a:ext cx="385763" cy="487363"/>
              </a:xfrm>
              <a:custGeom>
                <a:avLst/>
                <a:gdLst>
                  <a:gd name="T0" fmla="*/ 210 w 243"/>
                  <a:gd name="T1" fmla="*/ 257 h 307"/>
                  <a:gd name="T2" fmla="*/ 210 w 243"/>
                  <a:gd name="T3" fmla="*/ 0 h 307"/>
                  <a:gd name="T4" fmla="*/ 243 w 243"/>
                  <a:gd name="T5" fmla="*/ 0 h 307"/>
                  <a:gd name="T6" fmla="*/ 243 w 243"/>
                  <a:gd name="T7" fmla="*/ 307 h 307"/>
                  <a:gd name="T8" fmla="*/ 210 w 243"/>
                  <a:gd name="T9" fmla="*/ 307 h 307"/>
                  <a:gd name="T10" fmla="*/ 31 w 243"/>
                  <a:gd name="T11" fmla="*/ 48 h 307"/>
                  <a:gd name="T12" fmla="*/ 33 w 243"/>
                  <a:gd name="T13" fmla="*/ 307 h 307"/>
                  <a:gd name="T14" fmla="*/ 0 w 243"/>
                  <a:gd name="T15" fmla="*/ 307 h 307"/>
                  <a:gd name="T16" fmla="*/ 0 w 243"/>
                  <a:gd name="T17" fmla="*/ 0 h 307"/>
                  <a:gd name="T18" fmla="*/ 33 w 243"/>
                  <a:gd name="T19" fmla="*/ 0 h 307"/>
                  <a:gd name="T20" fmla="*/ 210 w 243"/>
                  <a:gd name="T21" fmla="*/ 25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7">
                    <a:moveTo>
                      <a:pt x="210" y="257"/>
                    </a:moveTo>
                    <a:lnTo>
                      <a:pt x="210" y="0"/>
                    </a:lnTo>
                    <a:lnTo>
                      <a:pt x="243" y="0"/>
                    </a:lnTo>
                    <a:lnTo>
                      <a:pt x="243" y="307"/>
                    </a:lnTo>
                    <a:lnTo>
                      <a:pt x="210" y="307"/>
                    </a:lnTo>
                    <a:lnTo>
                      <a:pt x="31" y="48"/>
                    </a:lnTo>
                    <a:lnTo>
                      <a:pt x="33" y="307"/>
                    </a:lnTo>
                    <a:lnTo>
                      <a:pt x="0" y="307"/>
                    </a:lnTo>
                    <a:lnTo>
                      <a:pt x="0" y="0"/>
                    </a:lnTo>
                    <a:lnTo>
                      <a:pt x="33" y="0"/>
                    </a:lnTo>
                    <a:lnTo>
                      <a:pt x="210"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1">
                <a:extLst>
                  <a:ext uri="{FF2B5EF4-FFF2-40B4-BE49-F238E27FC236}">
                    <a16:creationId xmlns:a16="http://schemas.microsoft.com/office/drawing/2014/main" id="{F86FC901-B42D-084A-B428-0C43996371F9}"/>
                  </a:ext>
                </a:extLst>
              </p:cNvPr>
              <p:cNvSpPr>
                <a:spLocks noEditPoints="1"/>
              </p:cNvSpPr>
              <p:nvPr/>
            </p:nvSpPr>
            <p:spPr bwMode="auto">
              <a:xfrm>
                <a:off x="6227763" y="2676526"/>
                <a:ext cx="457200" cy="487363"/>
              </a:xfrm>
              <a:custGeom>
                <a:avLst/>
                <a:gdLst>
                  <a:gd name="T0" fmla="*/ 52 w 288"/>
                  <a:gd name="T1" fmla="*/ 307 h 307"/>
                  <a:gd name="T2" fmla="*/ 0 w 288"/>
                  <a:gd name="T3" fmla="*/ 307 h 307"/>
                  <a:gd name="T4" fmla="*/ 123 w 288"/>
                  <a:gd name="T5" fmla="*/ 0 h 307"/>
                  <a:gd name="T6" fmla="*/ 165 w 288"/>
                  <a:gd name="T7" fmla="*/ 0 h 307"/>
                  <a:gd name="T8" fmla="*/ 288 w 288"/>
                  <a:gd name="T9" fmla="*/ 307 h 307"/>
                  <a:gd name="T10" fmla="*/ 236 w 288"/>
                  <a:gd name="T11" fmla="*/ 307 h 307"/>
                  <a:gd name="T12" fmla="*/ 208 w 288"/>
                  <a:gd name="T13" fmla="*/ 235 h 307"/>
                  <a:gd name="T14" fmla="*/ 78 w 288"/>
                  <a:gd name="T15" fmla="*/ 235 h 307"/>
                  <a:gd name="T16" fmla="*/ 52 w 288"/>
                  <a:gd name="T17" fmla="*/ 307 h 307"/>
                  <a:gd name="T18" fmla="*/ 142 w 288"/>
                  <a:gd name="T19" fmla="*/ 57 h 307"/>
                  <a:gd name="T20" fmla="*/ 92 w 288"/>
                  <a:gd name="T21" fmla="*/ 194 h 307"/>
                  <a:gd name="T22" fmla="*/ 193 w 288"/>
                  <a:gd name="T23" fmla="*/ 194 h 307"/>
                  <a:gd name="T24" fmla="*/ 142 w 288"/>
                  <a:gd name="T25" fmla="*/ 5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307">
                    <a:moveTo>
                      <a:pt x="52" y="307"/>
                    </a:moveTo>
                    <a:lnTo>
                      <a:pt x="0" y="307"/>
                    </a:lnTo>
                    <a:lnTo>
                      <a:pt x="123" y="0"/>
                    </a:lnTo>
                    <a:lnTo>
                      <a:pt x="165" y="0"/>
                    </a:lnTo>
                    <a:lnTo>
                      <a:pt x="288" y="307"/>
                    </a:lnTo>
                    <a:lnTo>
                      <a:pt x="236" y="307"/>
                    </a:lnTo>
                    <a:lnTo>
                      <a:pt x="208" y="235"/>
                    </a:lnTo>
                    <a:lnTo>
                      <a:pt x="78" y="235"/>
                    </a:lnTo>
                    <a:lnTo>
                      <a:pt x="52" y="307"/>
                    </a:lnTo>
                    <a:close/>
                    <a:moveTo>
                      <a:pt x="142" y="57"/>
                    </a:moveTo>
                    <a:lnTo>
                      <a:pt x="92" y="194"/>
                    </a:lnTo>
                    <a:lnTo>
                      <a:pt x="193" y="194"/>
                    </a:lnTo>
                    <a:lnTo>
                      <a:pt x="14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2">
                <a:extLst>
                  <a:ext uri="{FF2B5EF4-FFF2-40B4-BE49-F238E27FC236}">
                    <a16:creationId xmlns:a16="http://schemas.microsoft.com/office/drawing/2014/main" id="{24FFA971-6531-0D4B-8E8B-4B28A435A98B}"/>
                  </a:ext>
                </a:extLst>
              </p:cNvPr>
              <p:cNvSpPr>
                <a:spLocks/>
              </p:cNvSpPr>
              <p:nvPr/>
            </p:nvSpPr>
            <p:spPr bwMode="auto">
              <a:xfrm>
                <a:off x="6732588" y="2676526"/>
                <a:ext cx="338138" cy="487363"/>
              </a:xfrm>
              <a:custGeom>
                <a:avLst/>
                <a:gdLst>
                  <a:gd name="T0" fmla="*/ 0 w 90"/>
                  <a:gd name="T1" fmla="*/ 0 h 128"/>
                  <a:gd name="T2" fmla="*/ 36 w 90"/>
                  <a:gd name="T3" fmla="*/ 0 h 128"/>
                  <a:gd name="T4" fmla="*/ 73 w 90"/>
                  <a:gd name="T5" fmla="*/ 8 h 128"/>
                  <a:gd name="T6" fmla="*/ 90 w 90"/>
                  <a:gd name="T7" fmla="*/ 42 h 128"/>
                  <a:gd name="T8" fmla="*/ 83 w 90"/>
                  <a:gd name="T9" fmla="*/ 66 h 128"/>
                  <a:gd name="T10" fmla="*/ 58 w 90"/>
                  <a:gd name="T11" fmla="*/ 80 h 128"/>
                  <a:gd name="T12" fmla="*/ 88 w 90"/>
                  <a:gd name="T13" fmla="*/ 128 h 128"/>
                  <a:gd name="T14" fmla="*/ 67 w 90"/>
                  <a:gd name="T15" fmla="*/ 128 h 128"/>
                  <a:gd name="T16" fmla="*/ 32 w 90"/>
                  <a:gd name="T17" fmla="*/ 70 h 128"/>
                  <a:gd name="T18" fmla="*/ 36 w 90"/>
                  <a:gd name="T19" fmla="*/ 70 h 128"/>
                  <a:gd name="T20" fmla="*/ 62 w 90"/>
                  <a:gd name="T21" fmla="*/ 65 h 128"/>
                  <a:gd name="T22" fmla="*/ 70 w 90"/>
                  <a:gd name="T23" fmla="*/ 44 h 128"/>
                  <a:gd name="T24" fmla="*/ 59 w 90"/>
                  <a:gd name="T25" fmla="*/ 22 h 128"/>
                  <a:gd name="T26" fmla="*/ 38 w 90"/>
                  <a:gd name="T27" fmla="*/ 18 h 128"/>
                  <a:gd name="T28" fmla="*/ 20 w 90"/>
                  <a:gd name="T29" fmla="*/ 18 h 128"/>
                  <a:gd name="T30" fmla="*/ 20 w 90"/>
                  <a:gd name="T31" fmla="*/ 128 h 128"/>
                  <a:gd name="T32" fmla="*/ 0 w 90"/>
                  <a:gd name="T33" fmla="*/ 128 h 128"/>
                  <a:gd name="T34" fmla="*/ 0 w 90"/>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28">
                    <a:moveTo>
                      <a:pt x="0" y="0"/>
                    </a:moveTo>
                    <a:cubicBezTo>
                      <a:pt x="36" y="0"/>
                      <a:pt x="36" y="0"/>
                      <a:pt x="36" y="0"/>
                    </a:cubicBezTo>
                    <a:cubicBezTo>
                      <a:pt x="56" y="0"/>
                      <a:pt x="66" y="3"/>
                      <a:pt x="73" y="8"/>
                    </a:cubicBezTo>
                    <a:cubicBezTo>
                      <a:pt x="84" y="14"/>
                      <a:pt x="90" y="28"/>
                      <a:pt x="90" y="42"/>
                    </a:cubicBezTo>
                    <a:cubicBezTo>
                      <a:pt x="90" y="51"/>
                      <a:pt x="88" y="60"/>
                      <a:pt x="83" y="66"/>
                    </a:cubicBezTo>
                    <a:cubicBezTo>
                      <a:pt x="76" y="76"/>
                      <a:pt x="68" y="79"/>
                      <a:pt x="58" y="80"/>
                    </a:cubicBezTo>
                    <a:cubicBezTo>
                      <a:pt x="88" y="128"/>
                      <a:pt x="88" y="128"/>
                      <a:pt x="88" y="128"/>
                    </a:cubicBezTo>
                    <a:cubicBezTo>
                      <a:pt x="67" y="128"/>
                      <a:pt x="67" y="128"/>
                      <a:pt x="67" y="128"/>
                    </a:cubicBezTo>
                    <a:cubicBezTo>
                      <a:pt x="32" y="70"/>
                      <a:pt x="32" y="70"/>
                      <a:pt x="32" y="70"/>
                    </a:cubicBezTo>
                    <a:cubicBezTo>
                      <a:pt x="36" y="70"/>
                      <a:pt x="36" y="70"/>
                      <a:pt x="36" y="70"/>
                    </a:cubicBezTo>
                    <a:cubicBezTo>
                      <a:pt x="45" y="70"/>
                      <a:pt x="56" y="70"/>
                      <a:pt x="62" y="65"/>
                    </a:cubicBezTo>
                    <a:cubicBezTo>
                      <a:pt x="67" y="59"/>
                      <a:pt x="70" y="52"/>
                      <a:pt x="70" y="44"/>
                    </a:cubicBezTo>
                    <a:cubicBezTo>
                      <a:pt x="70" y="35"/>
                      <a:pt x="66" y="27"/>
                      <a:pt x="59" y="22"/>
                    </a:cubicBezTo>
                    <a:cubicBezTo>
                      <a:pt x="54" y="19"/>
                      <a:pt x="47" y="18"/>
                      <a:pt x="38" y="18"/>
                    </a:cubicBezTo>
                    <a:cubicBezTo>
                      <a:pt x="20" y="18"/>
                      <a:pt x="20" y="18"/>
                      <a:pt x="20" y="18"/>
                    </a:cubicBezTo>
                    <a:cubicBezTo>
                      <a:pt x="20" y="128"/>
                      <a:pt x="20" y="128"/>
                      <a:pt x="20" y="128"/>
                    </a:cubicBezTo>
                    <a:cubicBezTo>
                      <a:pt x="0" y="128"/>
                      <a:pt x="0" y="128"/>
                      <a:pt x="0" y="128"/>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13">
                <a:extLst>
                  <a:ext uri="{FF2B5EF4-FFF2-40B4-BE49-F238E27FC236}">
                    <a16:creationId xmlns:a16="http://schemas.microsoft.com/office/drawing/2014/main" id="{BC401283-FA39-8543-8F41-577E559A1779}"/>
                  </a:ext>
                </a:extLst>
              </p:cNvPr>
              <p:cNvSpPr>
                <a:spLocks/>
              </p:cNvSpPr>
              <p:nvPr/>
            </p:nvSpPr>
            <p:spPr bwMode="auto">
              <a:xfrm>
                <a:off x="7104063" y="2668588"/>
                <a:ext cx="314325" cy="503238"/>
              </a:xfrm>
              <a:custGeom>
                <a:avLst/>
                <a:gdLst>
                  <a:gd name="T0" fmla="*/ 21 w 84"/>
                  <a:gd name="T1" fmla="*/ 92 h 132"/>
                  <a:gd name="T2" fmla="*/ 42 w 84"/>
                  <a:gd name="T3" fmla="*/ 115 h 132"/>
                  <a:gd name="T4" fmla="*/ 63 w 84"/>
                  <a:gd name="T5" fmla="*/ 94 h 132"/>
                  <a:gd name="T6" fmla="*/ 35 w 84"/>
                  <a:gd name="T7" fmla="*/ 71 h 132"/>
                  <a:gd name="T8" fmla="*/ 3 w 84"/>
                  <a:gd name="T9" fmla="*/ 36 h 132"/>
                  <a:gd name="T10" fmla="*/ 43 w 84"/>
                  <a:gd name="T11" fmla="*/ 0 h 132"/>
                  <a:gd name="T12" fmla="*/ 81 w 84"/>
                  <a:gd name="T13" fmla="*/ 35 h 132"/>
                  <a:gd name="T14" fmla="*/ 61 w 84"/>
                  <a:gd name="T15" fmla="*/ 35 h 132"/>
                  <a:gd name="T16" fmla="*/ 42 w 84"/>
                  <a:gd name="T17" fmla="*/ 17 h 132"/>
                  <a:gd name="T18" fmla="*/ 23 w 84"/>
                  <a:gd name="T19" fmla="*/ 35 h 132"/>
                  <a:gd name="T20" fmla="*/ 53 w 84"/>
                  <a:gd name="T21" fmla="*/ 58 h 132"/>
                  <a:gd name="T22" fmla="*/ 84 w 84"/>
                  <a:gd name="T23" fmla="*/ 93 h 132"/>
                  <a:gd name="T24" fmla="*/ 42 w 84"/>
                  <a:gd name="T25" fmla="*/ 132 h 132"/>
                  <a:gd name="T26" fmla="*/ 0 w 84"/>
                  <a:gd name="T27" fmla="*/ 92 h 132"/>
                  <a:gd name="T28" fmla="*/ 21 w 84"/>
                  <a:gd name="T29"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32">
                    <a:moveTo>
                      <a:pt x="21" y="92"/>
                    </a:moveTo>
                    <a:cubicBezTo>
                      <a:pt x="22" y="111"/>
                      <a:pt x="36" y="115"/>
                      <a:pt x="42" y="115"/>
                    </a:cubicBezTo>
                    <a:cubicBezTo>
                      <a:pt x="54" y="115"/>
                      <a:pt x="63" y="106"/>
                      <a:pt x="63" y="94"/>
                    </a:cubicBezTo>
                    <a:cubicBezTo>
                      <a:pt x="63" y="80"/>
                      <a:pt x="51" y="77"/>
                      <a:pt x="35" y="71"/>
                    </a:cubicBezTo>
                    <a:cubicBezTo>
                      <a:pt x="25" y="68"/>
                      <a:pt x="3" y="60"/>
                      <a:pt x="3" y="36"/>
                    </a:cubicBezTo>
                    <a:cubicBezTo>
                      <a:pt x="2" y="13"/>
                      <a:pt x="23" y="0"/>
                      <a:pt x="43" y="0"/>
                    </a:cubicBezTo>
                    <a:cubicBezTo>
                      <a:pt x="59" y="0"/>
                      <a:pt x="80" y="8"/>
                      <a:pt x="81" y="35"/>
                    </a:cubicBezTo>
                    <a:cubicBezTo>
                      <a:pt x="61" y="35"/>
                      <a:pt x="61" y="35"/>
                      <a:pt x="61" y="35"/>
                    </a:cubicBezTo>
                    <a:cubicBezTo>
                      <a:pt x="60" y="28"/>
                      <a:pt x="57" y="17"/>
                      <a:pt x="42" y="17"/>
                    </a:cubicBezTo>
                    <a:cubicBezTo>
                      <a:pt x="32" y="17"/>
                      <a:pt x="23" y="24"/>
                      <a:pt x="23" y="35"/>
                    </a:cubicBezTo>
                    <a:cubicBezTo>
                      <a:pt x="23" y="47"/>
                      <a:pt x="32" y="50"/>
                      <a:pt x="53" y="58"/>
                    </a:cubicBezTo>
                    <a:cubicBezTo>
                      <a:pt x="69" y="65"/>
                      <a:pt x="84" y="73"/>
                      <a:pt x="84" y="93"/>
                    </a:cubicBezTo>
                    <a:cubicBezTo>
                      <a:pt x="84" y="114"/>
                      <a:pt x="70" y="132"/>
                      <a:pt x="42" y="132"/>
                    </a:cubicBezTo>
                    <a:cubicBezTo>
                      <a:pt x="17" y="132"/>
                      <a:pt x="1" y="117"/>
                      <a:pt x="0" y="92"/>
                    </a:cubicBezTo>
                    <a:lnTo>
                      <a:pt x="21"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14">
                <a:extLst>
                  <a:ext uri="{FF2B5EF4-FFF2-40B4-BE49-F238E27FC236}">
                    <a16:creationId xmlns:a16="http://schemas.microsoft.com/office/drawing/2014/main" id="{4B0DF274-64FD-8647-8AB2-2EAF5310C385}"/>
                  </a:ext>
                </a:extLst>
              </p:cNvPr>
              <p:cNvSpPr>
                <a:spLocks/>
              </p:cNvSpPr>
              <p:nvPr/>
            </p:nvSpPr>
            <p:spPr bwMode="auto">
              <a:xfrm>
                <a:off x="5314950" y="2862263"/>
                <a:ext cx="134938" cy="301625"/>
              </a:xfrm>
              <a:custGeom>
                <a:avLst/>
                <a:gdLst>
                  <a:gd name="T0" fmla="*/ 23 w 85"/>
                  <a:gd name="T1" fmla="*/ 75 h 190"/>
                  <a:gd name="T2" fmla="*/ 0 w 85"/>
                  <a:gd name="T3" fmla="*/ 75 h 190"/>
                  <a:gd name="T4" fmla="*/ 4 w 85"/>
                  <a:gd name="T5" fmla="*/ 48 h 190"/>
                  <a:gd name="T6" fmla="*/ 28 w 85"/>
                  <a:gd name="T7" fmla="*/ 48 h 190"/>
                  <a:gd name="T8" fmla="*/ 37 w 85"/>
                  <a:gd name="T9" fmla="*/ 0 h 190"/>
                  <a:gd name="T10" fmla="*/ 70 w 85"/>
                  <a:gd name="T11" fmla="*/ 0 h 190"/>
                  <a:gd name="T12" fmla="*/ 61 w 85"/>
                  <a:gd name="T13" fmla="*/ 48 h 190"/>
                  <a:gd name="T14" fmla="*/ 85 w 85"/>
                  <a:gd name="T15" fmla="*/ 48 h 190"/>
                  <a:gd name="T16" fmla="*/ 80 w 85"/>
                  <a:gd name="T17" fmla="*/ 75 h 190"/>
                  <a:gd name="T18" fmla="*/ 56 w 85"/>
                  <a:gd name="T19" fmla="*/ 75 h 190"/>
                  <a:gd name="T20" fmla="*/ 35 w 85"/>
                  <a:gd name="T21" fmla="*/ 190 h 190"/>
                  <a:gd name="T22" fmla="*/ 2 w 85"/>
                  <a:gd name="T23" fmla="*/ 190 h 190"/>
                  <a:gd name="T24" fmla="*/ 23 w 85"/>
                  <a:gd name="T25" fmla="*/ 7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90">
                    <a:moveTo>
                      <a:pt x="23" y="75"/>
                    </a:moveTo>
                    <a:lnTo>
                      <a:pt x="0" y="75"/>
                    </a:lnTo>
                    <a:lnTo>
                      <a:pt x="4" y="48"/>
                    </a:lnTo>
                    <a:lnTo>
                      <a:pt x="28" y="48"/>
                    </a:lnTo>
                    <a:lnTo>
                      <a:pt x="37" y="0"/>
                    </a:lnTo>
                    <a:lnTo>
                      <a:pt x="70" y="0"/>
                    </a:lnTo>
                    <a:lnTo>
                      <a:pt x="61" y="48"/>
                    </a:lnTo>
                    <a:lnTo>
                      <a:pt x="85" y="48"/>
                    </a:lnTo>
                    <a:lnTo>
                      <a:pt x="80" y="75"/>
                    </a:lnTo>
                    <a:lnTo>
                      <a:pt x="56" y="75"/>
                    </a:lnTo>
                    <a:lnTo>
                      <a:pt x="35" y="190"/>
                    </a:lnTo>
                    <a:lnTo>
                      <a:pt x="2" y="190"/>
                    </a:lnTo>
                    <a:lnTo>
                      <a:pt x="23"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5">
                <a:extLst>
                  <a:ext uri="{FF2B5EF4-FFF2-40B4-BE49-F238E27FC236}">
                    <a16:creationId xmlns:a16="http://schemas.microsoft.com/office/drawing/2014/main" id="{341223DE-D0A8-F847-B155-ECCF8F88711E}"/>
                  </a:ext>
                </a:extLst>
              </p:cNvPr>
              <p:cNvSpPr>
                <a:spLocks/>
              </p:cNvSpPr>
              <p:nvPr/>
            </p:nvSpPr>
            <p:spPr bwMode="auto">
              <a:xfrm>
                <a:off x="5670550" y="2676526"/>
                <a:ext cx="504825" cy="487363"/>
              </a:xfrm>
              <a:custGeom>
                <a:avLst/>
                <a:gdLst>
                  <a:gd name="T0" fmla="*/ 135 w 135"/>
                  <a:gd name="T1" fmla="*/ 128 h 128"/>
                  <a:gd name="T2" fmla="*/ 135 w 135"/>
                  <a:gd name="T3" fmla="*/ 0 h 128"/>
                  <a:gd name="T4" fmla="*/ 107 w 135"/>
                  <a:gd name="T5" fmla="*/ 0 h 128"/>
                  <a:gd name="T6" fmla="*/ 68 w 135"/>
                  <a:gd name="T7" fmla="*/ 99 h 128"/>
                  <a:gd name="T8" fmla="*/ 28 w 135"/>
                  <a:gd name="T9" fmla="*/ 1 h 128"/>
                  <a:gd name="T10" fmla="*/ 0 w 135"/>
                  <a:gd name="T11" fmla="*/ 1 h 128"/>
                  <a:gd name="T12" fmla="*/ 0 w 135"/>
                  <a:gd name="T13" fmla="*/ 66 h 128"/>
                  <a:gd name="T14" fmla="*/ 3 w 135"/>
                  <a:gd name="T15" fmla="*/ 70 h 128"/>
                  <a:gd name="T16" fmla="*/ 11 w 135"/>
                  <a:gd name="T17" fmla="*/ 100 h 128"/>
                  <a:gd name="T18" fmla="*/ 0 w 135"/>
                  <a:gd name="T19" fmla="*/ 122 h 128"/>
                  <a:gd name="T20" fmla="*/ 0 w 135"/>
                  <a:gd name="T21" fmla="*/ 128 h 128"/>
                  <a:gd name="T22" fmla="*/ 19 w 135"/>
                  <a:gd name="T23" fmla="*/ 128 h 128"/>
                  <a:gd name="T24" fmla="*/ 18 w 135"/>
                  <a:gd name="T25" fmla="*/ 21 h 128"/>
                  <a:gd name="T26" fmla="*/ 61 w 135"/>
                  <a:gd name="T27" fmla="*/ 128 h 128"/>
                  <a:gd name="T28" fmla="*/ 74 w 135"/>
                  <a:gd name="T29" fmla="*/ 128 h 128"/>
                  <a:gd name="T30" fmla="*/ 116 w 135"/>
                  <a:gd name="T31" fmla="*/ 20 h 128"/>
                  <a:gd name="T32" fmla="*/ 116 w 135"/>
                  <a:gd name="T33" fmla="*/ 128 h 128"/>
                  <a:gd name="T34" fmla="*/ 135 w 135"/>
                  <a:gd name="T3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28">
                    <a:moveTo>
                      <a:pt x="135" y="128"/>
                    </a:moveTo>
                    <a:cubicBezTo>
                      <a:pt x="135" y="0"/>
                      <a:pt x="135" y="0"/>
                      <a:pt x="135" y="0"/>
                    </a:cubicBezTo>
                    <a:cubicBezTo>
                      <a:pt x="107" y="0"/>
                      <a:pt x="107" y="0"/>
                      <a:pt x="107" y="0"/>
                    </a:cubicBezTo>
                    <a:cubicBezTo>
                      <a:pt x="68" y="99"/>
                      <a:pt x="68" y="99"/>
                      <a:pt x="68" y="99"/>
                    </a:cubicBezTo>
                    <a:cubicBezTo>
                      <a:pt x="28" y="1"/>
                      <a:pt x="28" y="1"/>
                      <a:pt x="28" y="1"/>
                    </a:cubicBezTo>
                    <a:cubicBezTo>
                      <a:pt x="0" y="1"/>
                      <a:pt x="0" y="1"/>
                      <a:pt x="0" y="1"/>
                    </a:cubicBezTo>
                    <a:cubicBezTo>
                      <a:pt x="0" y="66"/>
                      <a:pt x="0" y="66"/>
                      <a:pt x="0" y="66"/>
                    </a:cubicBezTo>
                    <a:cubicBezTo>
                      <a:pt x="1" y="68"/>
                      <a:pt x="2" y="69"/>
                      <a:pt x="3" y="70"/>
                    </a:cubicBezTo>
                    <a:cubicBezTo>
                      <a:pt x="10" y="78"/>
                      <a:pt x="13" y="89"/>
                      <a:pt x="11" y="100"/>
                    </a:cubicBezTo>
                    <a:cubicBezTo>
                      <a:pt x="9" y="108"/>
                      <a:pt x="6" y="115"/>
                      <a:pt x="0" y="122"/>
                    </a:cubicBezTo>
                    <a:cubicBezTo>
                      <a:pt x="0" y="128"/>
                      <a:pt x="0" y="128"/>
                      <a:pt x="0" y="128"/>
                    </a:cubicBezTo>
                    <a:cubicBezTo>
                      <a:pt x="19" y="128"/>
                      <a:pt x="19" y="128"/>
                      <a:pt x="19" y="128"/>
                    </a:cubicBezTo>
                    <a:cubicBezTo>
                      <a:pt x="18" y="21"/>
                      <a:pt x="18" y="21"/>
                      <a:pt x="18" y="21"/>
                    </a:cubicBezTo>
                    <a:cubicBezTo>
                      <a:pt x="61" y="128"/>
                      <a:pt x="61" y="128"/>
                      <a:pt x="61" y="128"/>
                    </a:cubicBezTo>
                    <a:cubicBezTo>
                      <a:pt x="74" y="128"/>
                      <a:pt x="74" y="128"/>
                      <a:pt x="74" y="128"/>
                    </a:cubicBezTo>
                    <a:cubicBezTo>
                      <a:pt x="116" y="20"/>
                      <a:pt x="116" y="20"/>
                      <a:pt x="116" y="20"/>
                    </a:cubicBezTo>
                    <a:cubicBezTo>
                      <a:pt x="116" y="128"/>
                      <a:pt x="116" y="128"/>
                      <a:pt x="116" y="128"/>
                    </a:cubicBezTo>
                    <a:lnTo>
                      <a:pt x="135"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16">
                <a:extLst>
                  <a:ext uri="{FF2B5EF4-FFF2-40B4-BE49-F238E27FC236}">
                    <a16:creationId xmlns:a16="http://schemas.microsoft.com/office/drawing/2014/main" id="{360663C0-2903-FB4C-B2C3-ADEA31727A55}"/>
                  </a:ext>
                </a:extLst>
              </p:cNvPr>
              <p:cNvSpPr>
                <a:spLocks noEditPoints="1"/>
              </p:cNvSpPr>
              <p:nvPr/>
            </p:nvSpPr>
            <p:spPr bwMode="auto">
              <a:xfrm>
                <a:off x="5426075" y="2932113"/>
                <a:ext cx="258763" cy="234950"/>
              </a:xfrm>
              <a:custGeom>
                <a:avLst/>
                <a:gdLst>
                  <a:gd name="T0" fmla="*/ 3 w 69"/>
                  <a:gd name="T1" fmla="*/ 31 h 62"/>
                  <a:gd name="T2" fmla="*/ 40 w 69"/>
                  <a:gd name="T3" fmla="*/ 0 h 62"/>
                  <a:gd name="T4" fmla="*/ 66 w 69"/>
                  <a:gd name="T5" fmla="*/ 31 h 62"/>
                  <a:gd name="T6" fmla="*/ 29 w 69"/>
                  <a:gd name="T7" fmla="*/ 62 h 62"/>
                  <a:gd name="T8" fmla="*/ 3 w 69"/>
                  <a:gd name="T9" fmla="*/ 31 h 62"/>
                  <a:gd name="T10" fmla="*/ 17 w 69"/>
                  <a:gd name="T11" fmla="*/ 31 h 62"/>
                  <a:gd name="T12" fmla="*/ 31 w 69"/>
                  <a:gd name="T13" fmla="*/ 49 h 62"/>
                  <a:gd name="T14" fmla="*/ 52 w 69"/>
                  <a:gd name="T15" fmla="*/ 31 h 62"/>
                  <a:gd name="T16" fmla="*/ 38 w 69"/>
                  <a:gd name="T17" fmla="*/ 13 h 62"/>
                  <a:gd name="T18" fmla="*/ 17 w 69"/>
                  <a:gd name="T1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2">
                    <a:moveTo>
                      <a:pt x="3" y="31"/>
                    </a:moveTo>
                    <a:cubicBezTo>
                      <a:pt x="6" y="16"/>
                      <a:pt x="20" y="0"/>
                      <a:pt x="40" y="0"/>
                    </a:cubicBezTo>
                    <a:cubicBezTo>
                      <a:pt x="61" y="0"/>
                      <a:pt x="69" y="16"/>
                      <a:pt x="66" y="31"/>
                    </a:cubicBezTo>
                    <a:cubicBezTo>
                      <a:pt x="63" y="47"/>
                      <a:pt x="49" y="62"/>
                      <a:pt x="29" y="62"/>
                    </a:cubicBezTo>
                    <a:cubicBezTo>
                      <a:pt x="8" y="62"/>
                      <a:pt x="0" y="47"/>
                      <a:pt x="3" y="31"/>
                    </a:cubicBezTo>
                    <a:close/>
                    <a:moveTo>
                      <a:pt x="17" y="31"/>
                    </a:moveTo>
                    <a:cubicBezTo>
                      <a:pt x="15" y="42"/>
                      <a:pt x="22" y="49"/>
                      <a:pt x="31" y="49"/>
                    </a:cubicBezTo>
                    <a:cubicBezTo>
                      <a:pt x="41" y="49"/>
                      <a:pt x="50" y="42"/>
                      <a:pt x="52" y="31"/>
                    </a:cubicBezTo>
                    <a:cubicBezTo>
                      <a:pt x="54" y="21"/>
                      <a:pt x="48" y="13"/>
                      <a:pt x="38" y="13"/>
                    </a:cubicBezTo>
                    <a:cubicBezTo>
                      <a:pt x="28" y="13"/>
                      <a:pt x="19" y="21"/>
                      <a:pt x="1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97391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7714-F9DE-5549-A994-E31DDFC27A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7BC61-2A6B-F14D-AEE7-F6FE4689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885B73-736E-5541-A0FF-612927D0FF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F2F5D-4F65-5446-9DED-1A5834D1B1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7DB25A-2C98-7842-A2B3-468F36DE21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D2AA16-D324-D448-93CC-86341AC76B46}"/>
              </a:ext>
            </a:extLst>
          </p:cNvPr>
          <p:cNvSpPr>
            <a:spLocks noGrp="1"/>
          </p:cNvSpPr>
          <p:nvPr>
            <p:ph type="dt" sz="half" idx="10"/>
          </p:nvPr>
        </p:nvSpPr>
        <p:spPr/>
        <p:txBody>
          <a:bodyPr/>
          <a:lstStyle/>
          <a:p>
            <a:fld id="{9F9297F5-C30D-294B-80FE-3CC63B165F97}" type="datetimeFigureOut">
              <a:rPr lang="en-US" smtClean="0"/>
              <a:t>2/4/2021</a:t>
            </a:fld>
            <a:endParaRPr lang="en-US" dirty="0"/>
          </a:p>
        </p:txBody>
      </p:sp>
      <p:sp>
        <p:nvSpPr>
          <p:cNvPr id="8" name="Footer Placeholder 7">
            <a:extLst>
              <a:ext uri="{FF2B5EF4-FFF2-40B4-BE49-F238E27FC236}">
                <a16:creationId xmlns:a16="http://schemas.microsoft.com/office/drawing/2014/main" id="{38A97442-3BAC-C744-955E-3FA5576400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ADC992F-CCB6-434D-861D-32D643E26559}"/>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433297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0EB3-F186-354B-9BFE-C379EC6AF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CCBB0-51C3-2F48-8D70-04ECAB38F36D}"/>
              </a:ext>
            </a:extLst>
          </p:cNvPr>
          <p:cNvSpPr>
            <a:spLocks noGrp="1"/>
          </p:cNvSpPr>
          <p:nvPr>
            <p:ph type="dt" sz="half" idx="10"/>
          </p:nvPr>
        </p:nvSpPr>
        <p:spPr/>
        <p:txBody>
          <a:bodyPr/>
          <a:lstStyle/>
          <a:p>
            <a:fld id="{9F9297F5-C30D-294B-80FE-3CC63B165F97}" type="datetimeFigureOut">
              <a:rPr lang="en-US" smtClean="0"/>
              <a:t>2/4/2021</a:t>
            </a:fld>
            <a:endParaRPr lang="en-US" dirty="0"/>
          </a:p>
        </p:txBody>
      </p:sp>
      <p:sp>
        <p:nvSpPr>
          <p:cNvPr id="4" name="Footer Placeholder 3">
            <a:extLst>
              <a:ext uri="{FF2B5EF4-FFF2-40B4-BE49-F238E27FC236}">
                <a16:creationId xmlns:a16="http://schemas.microsoft.com/office/drawing/2014/main" id="{FA078886-FFB1-4843-BF32-3DD3EB91F5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2DA97E-A7FF-3A40-B2BF-19DE68288394}"/>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370849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p>
            <a:fld id="{9F9297F5-C30D-294B-80FE-3CC63B165F97}" type="datetimeFigureOut">
              <a:rPr lang="en-US" smtClean="0"/>
              <a:t>2/4/2021</a:t>
            </a:fld>
            <a:endParaRPr lang="en-US" dirty="0"/>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1289841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405D-2AE0-1E4D-BC0B-B165E5B5E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E354D-4308-AE4E-8570-53157DB40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72F12A-9D13-8E44-A8F9-0DD1BB306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118851-558D-364D-A8D2-4D77969C758A}"/>
              </a:ext>
            </a:extLst>
          </p:cNvPr>
          <p:cNvSpPr>
            <a:spLocks noGrp="1"/>
          </p:cNvSpPr>
          <p:nvPr>
            <p:ph type="dt" sz="half" idx="10"/>
          </p:nvPr>
        </p:nvSpPr>
        <p:spPr/>
        <p:txBody>
          <a:bodyPr/>
          <a:lstStyle/>
          <a:p>
            <a:fld id="{9F9297F5-C30D-294B-80FE-3CC63B165F97}" type="datetimeFigureOut">
              <a:rPr lang="en-US" smtClean="0"/>
              <a:t>2/4/2021</a:t>
            </a:fld>
            <a:endParaRPr lang="en-US" dirty="0"/>
          </a:p>
        </p:txBody>
      </p:sp>
      <p:sp>
        <p:nvSpPr>
          <p:cNvPr id="6" name="Footer Placeholder 5">
            <a:extLst>
              <a:ext uri="{FF2B5EF4-FFF2-40B4-BE49-F238E27FC236}">
                <a16:creationId xmlns:a16="http://schemas.microsoft.com/office/drawing/2014/main" id="{8B33A453-A4A7-5E4F-80DF-96B4A7B18E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D0BC36-6E09-1F4C-A026-C51A6472C56B}"/>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037091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EFCF-B6AE-F64E-A065-FB7141251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EE119-92F1-7944-A8F4-96BD446DA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4C7911A-F4C7-3340-9C3D-52C9FC331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0D038A-F2FE-7040-9ED4-22A123E21C60}"/>
              </a:ext>
            </a:extLst>
          </p:cNvPr>
          <p:cNvSpPr>
            <a:spLocks noGrp="1"/>
          </p:cNvSpPr>
          <p:nvPr>
            <p:ph type="dt" sz="half" idx="10"/>
          </p:nvPr>
        </p:nvSpPr>
        <p:spPr/>
        <p:txBody>
          <a:bodyPr/>
          <a:lstStyle/>
          <a:p>
            <a:fld id="{9F9297F5-C30D-294B-80FE-3CC63B165F97}" type="datetimeFigureOut">
              <a:rPr lang="en-US" smtClean="0"/>
              <a:t>2/4/2021</a:t>
            </a:fld>
            <a:endParaRPr lang="en-US" dirty="0"/>
          </a:p>
        </p:txBody>
      </p:sp>
      <p:sp>
        <p:nvSpPr>
          <p:cNvPr id="6" name="Footer Placeholder 5">
            <a:extLst>
              <a:ext uri="{FF2B5EF4-FFF2-40B4-BE49-F238E27FC236}">
                <a16:creationId xmlns:a16="http://schemas.microsoft.com/office/drawing/2014/main" id="{ECF92E64-E19F-4946-8E1B-59A7CA3A9F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4DA8B8-75CA-2D4B-AD53-06ACD7B6461E}"/>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1341043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A3E72-5579-D44D-8067-7D7C4A30C4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B03802-5AF4-6240-8B23-34C9BDA233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50DFB-DC9E-2945-AB47-F1FF41ED9D5E}"/>
              </a:ext>
            </a:extLst>
          </p:cNvPr>
          <p:cNvSpPr>
            <a:spLocks noGrp="1"/>
          </p:cNvSpPr>
          <p:nvPr>
            <p:ph type="dt" sz="half" idx="10"/>
          </p:nvPr>
        </p:nvSpPr>
        <p:spPr/>
        <p:txBody>
          <a:bodyPr/>
          <a:lstStyle/>
          <a:p>
            <a:fld id="{9F9297F5-C30D-294B-80FE-3CC63B165F97}" type="datetimeFigureOut">
              <a:rPr lang="en-US" smtClean="0"/>
              <a:t>2/4/2021</a:t>
            </a:fld>
            <a:endParaRPr lang="en-US" dirty="0"/>
          </a:p>
        </p:txBody>
      </p:sp>
      <p:sp>
        <p:nvSpPr>
          <p:cNvPr id="5" name="Footer Placeholder 4">
            <a:extLst>
              <a:ext uri="{FF2B5EF4-FFF2-40B4-BE49-F238E27FC236}">
                <a16:creationId xmlns:a16="http://schemas.microsoft.com/office/drawing/2014/main" id="{53D7B12C-9BE6-994A-9164-3413500F46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C97B8B-DBE4-6B48-9ED6-202B0CF357AB}"/>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146161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BED994-87F5-BC46-81D8-BED53FB656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077A8-331E-EA40-8D4E-3A7B24152F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1EEBB-69EB-884A-B31E-983E90BC19D7}"/>
              </a:ext>
            </a:extLst>
          </p:cNvPr>
          <p:cNvSpPr>
            <a:spLocks noGrp="1"/>
          </p:cNvSpPr>
          <p:nvPr>
            <p:ph type="dt" sz="half" idx="10"/>
          </p:nvPr>
        </p:nvSpPr>
        <p:spPr/>
        <p:txBody>
          <a:bodyPr/>
          <a:lstStyle/>
          <a:p>
            <a:fld id="{9F9297F5-C30D-294B-80FE-3CC63B165F97}" type="datetimeFigureOut">
              <a:rPr lang="en-US" smtClean="0"/>
              <a:t>2/4/2021</a:t>
            </a:fld>
            <a:endParaRPr lang="en-US" dirty="0"/>
          </a:p>
        </p:txBody>
      </p:sp>
      <p:sp>
        <p:nvSpPr>
          <p:cNvPr id="5" name="Footer Placeholder 4">
            <a:extLst>
              <a:ext uri="{FF2B5EF4-FFF2-40B4-BE49-F238E27FC236}">
                <a16:creationId xmlns:a16="http://schemas.microsoft.com/office/drawing/2014/main" id="{DB264505-28DF-3746-B197-9290A0DC8E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A5A26B-2553-9A42-B48E-5FA34B8E1F50}"/>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4178843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descr="NASA Edu footer.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5943600"/>
            <a:ext cx="12192000" cy="72189"/>
          </a:xfrm>
          <a:prstGeom prst="rect">
            <a:avLst/>
          </a:prstGeom>
        </p:spPr>
      </p:pic>
    </p:spTree>
    <p:extLst>
      <p:ext uri="{BB962C8B-B14F-4D97-AF65-F5344CB8AC3E}">
        <p14:creationId xmlns:p14="http://schemas.microsoft.com/office/powerpoint/2010/main" val="339367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2DFF6C-E8FE-4E8F-AEB6-A6552A8EA89E}"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1125576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DFF6C-E8FE-4E8F-AEB6-A6552A8EA89E}"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355558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01938" y="1104144"/>
            <a:ext cx="6678105" cy="646331"/>
          </a:xfrm>
        </p:spPr>
        <p:txBody>
          <a:bodyPr>
            <a:spAutoFit/>
          </a:body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01939" y="2214710"/>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p>
            <a:fld id="{DECC2AD0-9452-684A-9802-A7E12BA97DE7}" type="datetime1">
              <a:rPr lang="en-US" smtClean="0"/>
              <a:t>2/4/2021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95BEF5"/>
                </a:solidFill>
              </a:defRPr>
            </a:lvl1pPr>
          </a:lstStyle>
          <a:p>
            <a:endParaRPr lang="en-US" dirty="0"/>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2DFF6C-E8FE-4E8F-AEB6-A6552A8EA89E}"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124543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2DFF6C-E8FE-4E8F-AEB6-A6552A8EA89E}"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45487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2DFF6C-E8FE-4E8F-AEB6-A6552A8EA89E}" type="datetimeFigureOut">
              <a:rPr lang="en-US" smtClean="0"/>
              <a:t>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207017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2DFF6C-E8FE-4E8F-AEB6-A6552A8EA89E}" type="datetimeFigureOut">
              <a:rPr lang="en-US" smtClean="0"/>
              <a:t>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505554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DFF6C-E8FE-4E8F-AEB6-A6552A8EA89E}" type="datetimeFigureOut">
              <a:rPr lang="en-US" smtClean="0"/>
              <a:t>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3619467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2DFF6C-E8FE-4E8F-AEB6-A6552A8EA89E}"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1153559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2DFF6C-E8FE-4E8F-AEB6-A6552A8EA89E}" type="datetimeFigureOut">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2277464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DFF6C-E8FE-4E8F-AEB6-A6552A8EA89E}"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2644385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2DFF6C-E8FE-4E8F-AEB6-A6552A8EA89E}" type="datetimeFigureOut">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61EE6-9D14-40C6-A30E-9E2ED8110D0D}" type="slidenum">
              <a:rPr lang="en-US" smtClean="0"/>
              <a:t>‹#›</a:t>
            </a:fld>
            <a:endParaRPr lang="en-US"/>
          </a:p>
        </p:txBody>
      </p:sp>
    </p:spTree>
    <p:extLst>
      <p:ext uri="{BB962C8B-B14F-4D97-AF65-F5344CB8AC3E}">
        <p14:creationId xmlns:p14="http://schemas.microsoft.com/office/powerpoint/2010/main" val="92562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544F54-F6AA-DE4C-84AD-5C670137B5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730500" cy="6858000"/>
          </a:xfrm>
          <a:prstGeom prst="rect">
            <a:avLst/>
          </a:prstGeom>
        </p:spPr>
      </p:pic>
      <p:sp>
        <p:nvSpPr>
          <p:cNvPr id="18" name="Rectangle 17">
            <a:extLst>
              <a:ext uri="{FF2B5EF4-FFF2-40B4-BE49-F238E27FC236}">
                <a16:creationId xmlns:a16="http://schemas.microsoft.com/office/drawing/2014/main" id="{CE69C0A2-BCB9-104A-B5D0-25A86EE07CD5}"/>
              </a:ext>
            </a:extLst>
          </p:cNvPr>
          <p:cNvSpPr/>
          <p:nvPr userDrawn="1"/>
        </p:nvSpPr>
        <p:spPr>
          <a:xfrm>
            <a:off x="0" y="0"/>
            <a:ext cx="293624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
            <a:extLst>
              <a:ext uri="{FF2B5EF4-FFF2-40B4-BE49-F238E27FC236}">
                <a16:creationId xmlns:a16="http://schemas.microsoft.com/office/drawing/2014/main" id="{DE2DF47A-D431-2C41-B382-D818556703B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p>
            <a:fld id="{DECC2AD0-9452-684A-9802-A7E12BA97DE7}" type="datetime1">
              <a:rPr lang="en-US" smtClean="0"/>
              <a:t>2/4/2021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8FB7EC"/>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0C756ED-1B77-4C44-BF05-A9B6B2DBB1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C90209D2-9EFF-EE42-A861-044D61A65380}"/>
              </a:ext>
            </a:extLst>
          </p:cNvPr>
          <p:cNvGrpSpPr/>
          <p:nvPr userDrawn="1"/>
        </p:nvGrpSpPr>
        <p:grpSpPr>
          <a:xfrm>
            <a:off x="516442" y="-15373"/>
            <a:ext cx="4621246" cy="6873373"/>
            <a:chOff x="8077201" y="2376488"/>
            <a:chExt cx="2759074" cy="4103687"/>
          </a:xfrm>
        </p:grpSpPr>
        <p:sp>
          <p:nvSpPr>
            <p:cNvPr id="29" name="Freeform 16">
              <a:extLst>
                <a:ext uri="{FF2B5EF4-FFF2-40B4-BE49-F238E27FC236}">
                  <a16:creationId xmlns:a16="http://schemas.microsoft.com/office/drawing/2014/main" id="{AEF0320A-DE47-A940-998B-2BE39B4CAFD8}"/>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AFD9FF"/>
                </a:gs>
                <a:gs pos="98000">
                  <a:srgbClr val="7AB9FF"/>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7">
              <a:extLst>
                <a:ext uri="{FF2B5EF4-FFF2-40B4-BE49-F238E27FC236}">
                  <a16:creationId xmlns:a16="http://schemas.microsoft.com/office/drawing/2014/main" id="{39CAAF0C-A2FA-DE48-A1AF-81D8D2D4BF86}"/>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F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8">
              <a:extLst>
                <a:ext uri="{FF2B5EF4-FFF2-40B4-BE49-F238E27FC236}">
                  <a16:creationId xmlns:a16="http://schemas.microsoft.com/office/drawing/2014/main" id="{65F47514-360C-E942-A466-960371FB3B1F}"/>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FD9FF"/>
                </a:gs>
                <a:gs pos="81000">
                  <a:srgbClr val="7AB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C333E94B-287E-6E40-AD4A-9C4FE1221F15}"/>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1F8DF3-0369-8E4D-AEFC-8406A9BA40EC}"/>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00584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95BEF5"/>
                </a:solidFill>
              </a:defRPr>
            </a:lvl1pPr>
          </a:lstStyle>
          <a:p>
            <a:fld id="{DECC2AD0-9452-684A-9802-A7E12BA97DE7}" type="datetime1">
              <a:rPr lang="en-US" smtClean="0"/>
              <a:pPr/>
              <a:t>2/4/2021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610"/>
            <a:ext cx="4114800" cy="365125"/>
          </a:xfrm>
        </p:spPr>
        <p:txBody>
          <a:bodyPr/>
          <a:lstStyle>
            <a:lvl1pPr>
              <a:defRPr>
                <a:solidFill>
                  <a:srgbClr val="95BEF5"/>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95BEF5"/>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13254C5-9F5C-2146-8E59-C1CAC5D4C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B5509A0E-31B9-1C4D-A494-5B974C4E7547}"/>
              </a:ext>
            </a:extLst>
          </p:cNvPr>
          <p:cNvGrpSpPr/>
          <p:nvPr userDrawn="1"/>
        </p:nvGrpSpPr>
        <p:grpSpPr>
          <a:xfrm>
            <a:off x="516442" y="-15373"/>
            <a:ext cx="4621246" cy="6873373"/>
            <a:chOff x="8077201" y="2376488"/>
            <a:chExt cx="2759074" cy="4103687"/>
          </a:xfrm>
        </p:grpSpPr>
        <p:sp>
          <p:nvSpPr>
            <p:cNvPr id="23" name="Freeform 16">
              <a:extLst>
                <a:ext uri="{FF2B5EF4-FFF2-40B4-BE49-F238E27FC236}">
                  <a16:creationId xmlns:a16="http://schemas.microsoft.com/office/drawing/2014/main" id="{2FDC10A5-D2C4-9C47-956E-FD8AD8583AE5}"/>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AFD9FF"/>
                </a:gs>
                <a:gs pos="98000">
                  <a:srgbClr val="7AB9FF"/>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a:extLst>
                <a:ext uri="{FF2B5EF4-FFF2-40B4-BE49-F238E27FC236}">
                  <a16:creationId xmlns:a16="http://schemas.microsoft.com/office/drawing/2014/main" id="{A6F074B2-B952-8F42-94B1-A442250D0A46}"/>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FD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a:extLst>
                <a:ext uri="{FF2B5EF4-FFF2-40B4-BE49-F238E27FC236}">
                  <a16:creationId xmlns:a16="http://schemas.microsoft.com/office/drawing/2014/main" id="{DF7FD87B-4698-8C46-A26E-BAFD2C7E2A0F}"/>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FD9FF"/>
                </a:gs>
                <a:gs pos="81000">
                  <a:srgbClr val="7AB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4">
            <a:extLst>
              <a:ext uri="{FF2B5EF4-FFF2-40B4-BE49-F238E27FC236}">
                <a16:creationId xmlns:a16="http://schemas.microsoft.com/office/drawing/2014/main" id="{E87A5B31-DD24-6F4F-861E-6302DC75C5CC}"/>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5AC543-63F5-3C43-ABE7-8B72C9E6ECD1}"/>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27146"/>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214710"/>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9CC6FF"/>
                </a:solidFill>
              </a:defRPr>
            </a:lvl1pPr>
          </a:lstStyle>
          <a:p>
            <a:fld id="{DECC2AD0-9452-684A-9802-A7E12BA97DE7}" type="datetime1">
              <a:rPr lang="en-US" smtClean="0"/>
              <a:pPr/>
              <a:t>2/4/2021</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9CC6FF"/>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9CC6FF"/>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F13875C-23EE-2D44-B057-FB8885DAE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1680543-65F1-2544-9982-76F2CA2B0DBD}"/>
              </a:ext>
            </a:extLst>
          </p:cNvPr>
          <p:cNvSpPr/>
          <p:nvPr userDrawn="1"/>
        </p:nvSpPr>
        <p:spPr>
          <a:xfrm>
            <a:off x="0" y="2621282"/>
            <a:ext cx="12192000" cy="1713654"/>
          </a:xfrm>
          <a:prstGeom prst="rect">
            <a:avLst/>
          </a:prstGeom>
          <a:gradFill flip="none" rotWithShape="1">
            <a:gsLst>
              <a:gs pos="100000">
                <a:srgbClr val="9CC6FF">
                  <a:alpha val="50196"/>
                </a:srgbClr>
              </a:gs>
              <a:gs pos="85000">
                <a:srgbClr val="AFD9FF">
                  <a:alpha val="78000"/>
                </a:srgbClr>
              </a:gs>
              <a:gs pos="53000">
                <a:srgbClr val="AFD9FF">
                  <a:alpha val="80000"/>
                </a:srgbClr>
              </a:gs>
              <a:gs pos="15000">
                <a:srgbClr val="AFD9FF">
                  <a:alpha val="78000"/>
                </a:srgbClr>
              </a:gs>
              <a:gs pos="0">
                <a:srgbClr val="9CC6FF">
                  <a:alpha val="50000"/>
                </a:srgbClr>
              </a:gs>
            </a:gsLst>
            <a:lin ang="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180594"/>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8FB7EC"/>
                </a:solidFill>
              </a:defRPr>
            </a:lvl1pPr>
          </a:lstStyle>
          <a:p>
            <a:fld id="{88685A74-EB09-424A-AA9B-5418F2407945}" type="datetime1">
              <a:rPr lang="en-US" smtClean="0"/>
              <a:pPr/>
              <a:t>2/4/2021</a:t>
            </a:fld>
            <a:endParaRPr lang="en-US" dirty="0"/>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8FB7EC"/>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2/4/2021</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2/4/2021</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6.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611339D-9441-E041-B2E9-4C0910A93544}"/>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0"/>
            <a:ext cx="5181600" cy="6858000"/>
          </a:xfrm>
          <a:prstGeom prst="rect">
            <a:avLst/>
          </a:prstGeom>
        </p:spPr>
      </p:pic>
      <p:sp>
        <p:nvSpPr>
          <p:cNvPr id="18" name="Rectangle 17">
            <a:extLst>
              <a:ext uri="{FF2B5EF4-FFF2-40B4-BE49-F238E27FC236}">
                <a16:creationId xmlns:a16="http://schemas.microsoft.com/office/drawing/2014/main" id="{AA5892A3-6598-9946-BFAB-2669F7042AF7}"/>
              </a:ext>
            </a:extLst>
          </p:cNvPr>
          <p:cNvSpPr/>
          <p:nvPr userDrawn="1"/>
        </p:nvSpPr>
        <p:spPr>
          <a:xfrm>
            <a:off x="0" y="0"/>
            <a:ext cx="5185458"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
            <a:extLst>
              <a:ext uri="{FF2B5EF4-FFF2-40B4-BE49-F238E27FC236}">
                <a16:creationId xmlns:a16="http://schemas.microsoft.com/office/drawing/2014/main" id="{A39346B6-6331-E24C-B042-35D45FE6E628}"/>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7AEC8"/>
              </a:gs>
              <a:gs pos="0">
                <a:schemeClr val="bg1"/>
              </a:gs>
            </a:gsLst>
            <a:lin ang="5400000" scaled="1"/>
          </a:gra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a:extLst>
              <a:ext uri="{FF2B5EF4-FFF2-40B4-BE49-F238E27FC236}">
                <a16:creationId xmlns:a16="http://schemas.microsoft.com/office/drawing/2014/main" id="{DBD1FB51-2DD7-6D45-B41F-6F9CF070D72A}"/>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FE9FC"/>
              </a:gs>
              <a:gs pos="80000">
                <a:srgbClr val="F2F7FA"/>
              </a:gs>
              <a:gs pos="65000">
                <a:schemeClr val="bg1"/>
              </a:gs>
            </a:gsLst>
            <a:path path="circle">
              <a:fillToRect l="100000" b="100000"/>
            </a:path>
            <a:tileRect t="-100000" r="-100000"/>
          </a:gra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424167"/>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2/4/2021</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4038600" y="6424167"/>
            <a:ext cx="4114800" cy="365125"/>
          </a:xfrm>
          <a:prstGeom prst="rect">
            <a:avLst/>
          </a:prstGeom>
        </p:spPr>
        <p:txBody>
          <a:bodyPr vert="horz" lIns="91440" tIns="45720" rIns="91440" bIns="45720" rtlCol="0" anchor="ctr"/>
          <a:lstStyle>
            <a:lvl1pPr algn="ctr">
              <a:defRPr sz="1000">
                <a:solidFill>
                  <a:srgbClr val="95BEF5"/>
                </a:solidFill>
                <a:latin typeface="Arial" panose="020B0604020202020204" pitchFamily="34" charset="0"/>
                <a:cs typeface="Arial" panose="020B0604020202020204" pitchFamily="34" charset="0"/>
              </a:defRPr>
            </a:lvl1pPr>
          </a:lstStyle>
          <a:p>
            <a:endParaRPr lang="en-US" dirty="0"/>
          </a:p>
        </p:txBody>
      </p:sp>
      <p:sp>
        <p:nvSpPr>
          <p:cNvPr id="12" name="Slide Number Placeholder 5">
            <a:extLst>
              <a:ext uri="{FF2B5EF4-FFF2-40B4-BE49-F238E27FC236}">
                <a16:creationId xmlns:a16="http://schemas.microsoft.com/office/drawing/2014/main" id="{CD36FBD5-8711-FF4C-80EC-9608CF61C43C}"/>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88AEE1"/>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6" r:id="rId1"/>
    <p:sldLayoutId id="2147483665" r:id="rId2"/>
    <p:sldLayoutId id="2147483650" r:id="rId3"/>
    <p:sldLayoutId id="2147483660" r:id="rId4"/>
    <p:sldLayoutId id="2147483662" r:id="rId5"/>
    <p:sldLayoutId id="2147483663" r:id="rId6"/>
    <p:sldLayoutId id="2147483651"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FBB0A5-FF53-6744-993C-E53B9B47C52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C26FB86-D894-4D42-84BE-9C0D479F8A41}"/>
              </a:ext>
            </a:extLst>
          </p:cNvPr>
          <p:cNvSpPr>
            <a:spLocks noGrp="1"/>
          </p:cNvSpPr>
          <p:nvPr>
            <p:ph type="title"/>
          </p:nvPr>
        </p:nvSpPr>
        <p:spPr>
          <a:xfrm>
            <a:off x="838200" y="365125"/>
            <a:ext cx="10515600" cy="8921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5092499-E2CE-484C-BF8D-A72DFDE955EF}"/>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42465A-E776-584B-B3C2-769DA137E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fld id="{9F9297F5-C30D-294B-80FE-3CC63B165F97}" type="datetimeFigureOut">
              <a:rPr lang="en-US" smtClean="0"/>
              <a:pPr/>
              <a:t>2/4/2021</a:t>
            </a:fld>
            <a:endParaRPr lang="en-US" dirty="0"/>
          </a:p>
        </p:txBody>
      </p:sp>
      <p:sp>
        <p:nvSpPr>
          <p:cNvPr id="5" name="Footer Placeholder 4">
            <a:extLst>
              <a:ext uri="{FF2B5EF4-FFF2-40B4-BE49-F238E27FC236}">
                <a16:creationId xmlns:a16="http://schemas.microsoft.com/office/drawing/2014/main" id="{32C6F335-F990-5947-A715-B10B3A7A6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39A5AB9-9525-2548-BA4B-F84F5DB41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AAA21668-7E2D-D34B-8F28-D8590BEFEB53}" type="slidenum">
              <a:rPr lang="en-US" smtClean="0"/>
              <a:pPr/>
              <a:t>‹#›</a:t>
            </a:fld>
            <a:endParaRPr lang="en-US" dirty="0"/>
          </a:p>
        </p:txBody>
      </p:sp>
      <p:pic>
        <p:nvPicPr>
          <p:cNvPr id="7" name="Picture 6">
            <a:extLst>
              <a:ext uri="{FF2B5EF4-FFF2-40B4-BE49-F238E27FC236}">
                <a16:creationId xmlns:a16="http://schemas.microsoft.com/office/drawing/2014/main" id="{29880F24-8512-FD40-A516-D2FB6635851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10011070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710" r:id="rId13"/>
  </p:sldLayoutIdLst>
  <p:txStyles>
    <p:title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3840">
          <p15:clr>
            <a:srgbClr val="F26B43"/>
          </p15:clr>
        </p15:guide>
        <p15:guide id="3" orient="horz" pos="4152">
          <p15:clr>
            <a:srgbClr val="F26B43"/>
          </p15:clr>
        </p15:guide>
        <p15:guide id="4" pos="74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DFF6C-E8FE-4E8F-AEB6-A6552A8EA89E}" type="datetimeFigureOut">
              <a:rPr lang="en-US" smtClean="0"/>
              <a:t>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61EE6-9D14-40C6-A30E-9E2ED8110D0D}" type="slidenum">
              <a:rPr lang="en-US" smtClean="0"/>
              <a:t>‹#›</a:t>
            </a:fld>
            <a:endParaRPr lang="en-US"/>
          </a:p>
        </p:txBody>
      </p:sp>
    </p:spTree>
    <p:extLst>
      <p:ext uri="{BB962C8B-B14F-4D97-AF65-F5344CB8AC3E}">
        <p14:creationId xmlns:p14="http://schemas.microsoft.com/office/powerpoint/2010/main" val="30749681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www.nasa.gov/stem/nextgenstem/moon_to_mars/mars2020stemtoolkit" TargetMode="Externa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hyperlink" Target="https://www.jpl.nasa.gov/edu/mission-to-mars-student-challenge/"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nasa.gov/stem/nextgenstem/nasa-stem-stars/index.html"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nasa.gov/stem/nextgenstem/moon_to_mars/index.html" TargetMode="External"/><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hyperlink" Target="http://www.edc.nasa.gov/" TargetMode="External"/><Relationship Id="rId2" Type="http://schemas.openxmlformats.org/officeDocument/2006/relationships/hyperlink" Target="http://www.nasa.gov/audience/foreducators/nasaeclips" TargetMode="External"/><Relationship Id="rId1" Type="http://schemas.openxmlformats.org/officeDocument/2006/relationships/slideLayout" Target="../slideLayouts/slideLayout16.xml"/><Relationship Id="rId6" Type="http://schemas.openxmlformats.org/officeDocument/2006/relationships/hyperlink" Target="http://www.pbs.org/designsquad" TargetMode="External"/><Relationship Id="rId5" Type="http://schemas.openxmlformats.org/officeDocument/2006/relationships/hyperlink" Target="http://www.discoverengineering.org/" TargetMode="External"/><Relationship Id="rId4" Type="http://schemas.openxmlformats.org/officeDocument/2006/relationships/hyperlink" Target="http://www.engineeryourlife.org/"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nasa.gov/nasalive" TargetMode="External"/><Relationship Id="rId1" Type="http://schemas.openxmlformats.org/officeDocument/2006/relationships/slideLayout" Target="../slideLayouts/slideLayout22.xml"/><Relationship Id="rId4" Type="http://schemas.openxmlformats.org/officeDocument/2006/relationships/hyperlink" Target="https://go.nasa.gov/CCPLaunchKit"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6.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6.xml"/><Relationship Id="rId5" Type="http://schemas.openxmlformats.org/officeDocument/2006/relationships/image" Target="../media/image74.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76.tiff"/><Relationship Id="rId7"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tiff"/><Relationship Id="rId4" Type="http://schemas.openxmlformats.org/officeDocument/2006/relationships/image" Target="../media/image77.tiff"/></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16.xml"/><Relationship Id="rId4" Type="http://schemas.openxmlformats.org/officeDocument/2006/relationships/image" Target="../media/image26.gif"/></Relationships>
</file>

<file path=ppt/slides/_rels/slide60.xml.rels><?xml version="1.0" encoding="UTF-8" standalone="yes"?>
<Relationships xmlns="http://schemas.openxmlformats.org/package/2006/relationships"><Relationship Id="rId8" Type="http://schemas.openxmlformats.org/officeDocument/2006/relationships/hyperlink" Target="https://www.flickr.com/photos/nasakennedy/sets/72157647244171004" TargetMode="External"/><Relationship Id="rId3" Type="http://schemas.openxmlformats.org/officeDocument/2006/relationships/hyperlink" Target="https://www.facebook.com/NASACommercialCrew" TargetMode="External"/><Relationship Id="rId7" Type="http://schemas.openxmlformats.org/officeDocument/2006/relationships/hyperlink" Target="https://blogs.nasa.gov/commercialcrew/"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hyperlink" Target="https://twitter.com/Commercial_Crew" TargetMode="External"/><Relationship Id="rId10" Type="http://schemas.openxmlformats.org/officeDocument/2006/relationships/image" Target="../media/image84.tiff"/><Relationship Id="rId4" Type="http://schemas.openxmlformats.org/officeDocument/2006/relationships/image" Target="../media/image81.png"/><Relationship Id="rId9" Type="http://schemas.openxmlformats.org/officeDocument/2006/relationships/image" Target="../media/image83.tiff"/></Relationships>
</file>

<file path=ppt/slides/_rels/slide61.xml.rels><?xml version="1.0" encoding="UTF-8" standalone="yes"?>
<Relationships xmlns="http://schemas.openxmlformats.org/package/2006/relationships"><Relationship Id="rId3" Type="http://schemas.openxmlformats.org/officeDocument/2006/relationships/hyperlink" Target="http://www.txstate-epdc.net/" TargetMode="External"/><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jfi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24E182-FBD7-5A44-9DF0-EB1052499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347" y="5846058"/>
            <a:ext cx="840143" cy="772390"/>
          </a:xfrm>
          <a:prstGeom prst="rect">
            <a:avLst/>
          </a:prstGeom>
        </p:spPr>
      </p:pic>
      <p:sp>
        <p:nvSpPr>
          <p:cNvPr id="28" name="Subtitle 27">
            <a:extLst>
              <a:ext uri="{FF2B5EF4-FFF2-40B4-BE49-F238E27FC236}">
                <a16:creationId xmlns:a16="http://schemas.microsoft.com/office/drawing/2014/main" id="{616F5AD6-7CD9-904F-8F47-ECC82D76D506}"/>
              </a:ext>
            </a:extLst>
          </p:cNvPr>
          <p:cNvSpPr>
            <a:spLocks noGrp="1"/>
          </p:cNvSpPr>
          <p:nvPr>
            <p:ph type="subTitle" idx="1"/>
          </p:nvPr>
        </p:nvSpPr>
        <p:spPr>
          <a:xfrm>
            <a:off x="397347" y="4175170"/>
            <a:ext cx="3736748" cy="1115257"/>
          </a:xfrm>
        </p:spPr>
        <p:txBody>
          <a:bodyPr>
            <a:normAutofit/>
          </a:bodyPr>
          <a:lstStyle/>
          <a:p>
            <a:r>
              <a:rPr lang="en-US" sz="1600" dirty="0" smtClean="0"/>
              <a:t>Steven C. Smith, MIPM</a:t>
            </a:r>
          </a:p>
          <a:p>
            <a:r>
              <a:rPr lang="en-US" sz="1600" dirty="0" smtClean="0"/>
              <a:t>Education Specialist</a:t>
            </a:r>
          </a:p>
          <a:p>
            <a:r>
              <a:rPr lang="en-US" sz="1600" dirty="0" smtClean="0"/>
              <a:t>NASA Johnson Space Center</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7260" y="1731608"/>
            <a:ext cx="9833341" cy="780883"/>
          </a:xfrm>
          <a:prstGeom prst="rect">
            <a:avLst/>
          </a:prstGeom>
        </p:spPr>
      </p:pic>
      <p:sp>
        <p:nvSpPr>
          <p:cNvPr id="6" name="TextBox 5"/>
          <p:cNvSpPr txBox="1"/>
          <p:nvPr/>
        </p:nvSpPr>
        <p:spPr>
          <a:xfrm>
            <a:off x="4267780" y="4515691"/>
            <a:ext cx="7479740" cy="1323439"/>
          </a:xfrm>
          <a:prstGeom prst="rect">
            <a:avLst/>
          </a:prstGeom>
          <a:noFill/>
        </p:spPr>
        <p:txBody>
          <a:bodyPr wrap="none" rtlCol="0">
            <a:spAutoFit/>
          </a:bodyPr>
          <a:lstStyle/>
          <a:p>
            <a:r>
              <a:rPr lang="en-US" sz="4000" dirty="0" smtClean="0">
                <a:solidFill>
                  <a:schemeClr val="bg1"/>
                </a:solidFill>
              </a:rPr>
              <a:t>Perseverance: Stickin</a:t>
            </a:r>
            <a:r>
              <a:rPr lang="en-US" sz="4000" dirty="0" smtClean="0">
                <a:solidFill>
                  <a:schemeClr val="bg1"/>
                </a:solidFill>
              </a:rPr>
              <a:t>g the Landing </a:t>
            </a:r>
          </a:p>
          <a:p>
            <a:r>
              <a:rPr lang="en-US" sz="4000" dirty="0" smtClean="0">
                <a:solidFill>
                  <a:schemeClr val="bg1"/>
                </a:solidFill>
              </a:rPr>
              <a:t>with NASA Resources</a:t>
            </a:r>
            <a:endParaRPr lang="en-US" sz="4000" dirty="0" smtClean="0">
              <a:solidFill>
                <a:schemeClr val="bg1"/>
              </a:solidFill>
            </a:endParaRPr>
          </a:p>
        </p:txBody>
      </p:sp>
    </p:spTree>
    <p:extLst>
      <p:ext uri="{BB962C8B-B14F-4D97-AF65-F5344CB8AC3E}">
        <p14:creationId xmlns:p14="http://schemas.microsoft.com/office/powerpoint/2010/main" val="1876827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3F116F-3A61-3849-A1CA-4FC898D6B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990600"/>
            <a:ext cx="8007587" cy="4504267"/>
          </a:xfrm>
          <a:prstGeom prst="rect">
            <a:avLst/>
          </a:prstGeom>
        </p:spPr>
      </p:pic>
      <p:sp>
        <p:nvSpPr>
          <p:cNvPr id="6" name="TextBox 5"/>
          <p:cNvSpPr txBox="1"/>
          <p:nvPr/>
        </p:nvSpPr>
        <p:spPr>
          <a:xfrm>
            <a:off x="427768" y="144467"/>
            <a:ext cx="2954463" cy="707886"/>
          </a:xfrm>
          <a:prstGeom prst="rect">
            <a:avLst/>
          </a:prstGeom>
          <a:noFill/>
        </p:spPr>
        <p:txBody>
          <a:bodyPr wrap="none" rtlCol="0">
            <a:spAutoFit/>
          </a:bodyPr>
          <a:lstStyle/>
          <a:p>
            <a:r>
              <a:rPr lang="en-US" sz="4000" dirty="0" smtClean="0">
                <a:solidFill>
                  <a:schemeClr val="bg1"/>
                </a:solidFill>
              </a:rPr>
              <a:t>Perseverance</a:t>
            </a:r>
            <a:endParaRPr lang="en-US" sz="4000" dirty="0">
              <a:solidFill>
                <a:schemeClr val="bg1"/>
              </a:solidFill>
            </a:endParaRPr>
          </a:p>
        </p:txBody>
      </p:sp>
    </p:spTree>
    <p:extLst>
      <p:ext uri="{BB962C8B-B14F-4D97-AF65-F5344CB8AC3E}">
        <p14:creationId xmlns:p14="http://schemas.microsoft.com/office/powerpoint/2010/main" val="108764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sky, ground, outdoor&#10;&#10;Description automatically generat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0780" y="914399"/>
            <a:ext cx="8466220" cy="476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64279" y="107577"/>
            <a:ext cx="2151551" cy="707886"/>
          </a:xfrm>
          <a:prstGeom prst="rect">
            <a:avLst/>
          </a:prstGeom>
          <a:noFill/>
        </p:spPr>
        <p:txBody>
          <a:bodyPr wrap="none" rtlCol="0">
            <a:spAutoFit/>
          </a:bodyPr>
          <a:lstStyle/>
          <a:p>
            <a:r>
              <a:rPr lang="en-US" sz="4000" dirty="0" smtClean="0">
                <a:solidFill>
                  <a:schemeClr val="bg1"/>
                </a:solidFill>
              </a:rPr>
              <a:t>Ingenuity</a:t>
            </a:r>
            <a:endParaRPr lang="en-US" sz="4000" dirty="0">
              <a:solidFill>
                <a:schemeClr val="bg1"/>
              </a:solidFill>
            </a:endParaRPr>
          </a:p>
        </p:txBody>
      </p:sp>
    </p:spTree>
    <p:extLst>
      <p:ext uri="{BB962C8B-B14F-4D97-AF65-F5344CB8AC3E}">
        <p14:creationId xmlns:p14="http://schemas.microsoft.com/office/powerpoint/2010/main" val="139278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567" y="6172200"/>
            <a:ext cx="8539555" cy="430887"/>
          </a:xfrm>
          <a:prstGeom prst="rect">
            <a:avLst/>
          </a:prstGeom>
          <a:solidFill>
            <a:schemeClr val="bg1"/>
          </a:solidFill>
        </p:spPr>
        <p:txBody>
          <a:bodyPr wrap="square" lIns="91440" tIns="45720" rIns="91440" bIns="45720">
            <a:spAutoFit/>
          </a:bodyPr>
          <a:lstStyle/>
          <a:p>
            <a:r>
              <a:rPr lang="en-US" sz="2200" dirty="0" smtClean="0">
                <a:ln w="0"/>
                <a:solidFill>
                  <a:schemeClr val="accent1"/>
                </a:solidFill>
                <a:effectLst>
                  <a:outerShdw blurRad="38100" dist="25400" dir="5400000" algn="ctr" rotWithShape="0">
                    <a:srgbClr val="6E747A">
                      <a:alpha val="43000"/>
                    </a:srgbClr>
                  </a:outerShdw>
                </a:effectLst>
                <a:hlinkClick r:id="rId2"/>
              </a:rPr>
              <a:t>www.nasa.gov/stem/nextgenstem/moon_to_mars/mars2020stemtoolkit</a:t>
            </a:r>
            <a:r>
              <a:rPr lang="en-US" sz="2200" dirty="0" smtClean="0">
                <a:ln w="0"/>
                <a:solidFill>
                  <a:schemeClr val="accent1"/>
                </a:solidFill>
                <a:effectLst>
                  <a:outerShdw blurRad="38100" dist="25400" dir="5400000" algn="ctr" rotWithShape="0">
                    <a:srgbClr val="6E747A">
                      <a:alpha val="43000"/>
                    </a:srgbClr>
                  </a:outerShdw>
                </a:effectLst>
              </a:rPr>
              <a:t> </a:t>
            </a:r>
            <a:endParaRPr lang="en-US" sz="2200" b="0" cap="none" spc="0" dirty="0">
              <a:ln w="0"/>
              <a:solidFill>
                <a:schemeClr val="accent1"/>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67" y="152400"/>
            <a:ext cx="11864119" cy="4784439"/>
          </a:xfrm>
          <a:prstGeom prst="rect">
            <a:avLst/>
          </a:prstGeom>
        </p:spPr>
      </p:pic>
    </p:spTree>
    <p:extLst>
      <p:ext uri="{BB962C8B-B14F-4D97-AF65-F5344CB8AC3E}">
        <p14:creationId xmlns:p14="http://schemas.microsoft.com/office/powerpoint/2010/main" val="73210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Mission to Mars Student Challenge: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Participants will receive</a:t>
            </a:r>
            <a:r>
              <a:rPr lang="en-US" dirty="0" smtClean="0"/>
              <a:t>:</a:t>
            </a:r>
          </a:p>
          <a:p>
            <a:pPr marL="0" indent="0">
              <a:buNone/>
            </a:pPr>
            <a:endParaRPr lang="en-US" dirty="0"/>
          </a:p>
          <a:p>
            <a:r>
              <a:rPr lang="en-US" b="1" dirty="0"/>
              <a:t>5-week education plan</a:t>
            </a:r>
            <a:r>
              <a:rPr lang="en-US" dirty="0"/>
              <a:t> with mission related lessons and activities from NASA</a:t>
            </a:r>
          </a:p>
          <a:p>
            <a:r>
              <a:rPr lang="en-US" dirty="0"/>
              <a:t>W</a:t>
            </a:r>
            <a:r>
              <a:rPr lang="en-US" b="1" dirty="0"/>
              <a:t>eekly newsletter</a:t>
            </a:r>
            <a:r>
              <a:rPr lang="en-US" dirty="0"/>
              <a:t> with tips and resources related to the mission phase of the week</a:t>
            </a:r>
          </a:p>
          <a:p>
            <a:r>
              <a:rPr lang="en-US" b="1" dirty="0"/>
              <a:t>Video conversations</a:t>
            </a:r>
            <a:r>
              <a:rPr lang="en-US" dirty="0"/>
              <a:t> with mission scientists and engineers highlighting how their work relates to what students are learning</a:t>
            </a:r>
          </a:p>
          <a:p>
            <a:r>
              <a:rPr lang="en-US" b="1" dirty="0"/>
              <a:t>Q&amp;As with mission experts</a:t>
            </a:r>
            <a:r>
              <a:rPr lang="en-US" dirty="0"/>
              <a:t> and submit student questions and work that could be featured during NASA broadcasts leading up to and on landing day.</a:t>
            </a:r>
          </a:p>
          <a:p>
            <a:r>
              <a:rPr lang="en-US" b="1" dirty="0"/>
              <a:t>Livestream events</a:t>
            </a:r>
            <a:r>
              <a:rPr lang="en-US" dirty="0"/>
              <a:t> for students and educators during landing week (February 16-18, 2021</a:t>
            </a:r>
            <a:r>
              <a:rPr lang="en-US" dirty="0" smtClean="0"/>
              <a:t>)</a:t>
            </a:r>
          </a:p>
          <a:p>
            <a:endParaRPr lang="en-US" dirty="0"/>
          </a:p>
          <a:p>
            <a:r>
              <a:rPr lang="en-US" dirty="0">
                <a:hlinkClick r:id="rId2"/>
              </a:rPr>
              <a:t>https://www.jpl.nasa.gov/edu/mission-to-mars-student-challenge</a:t>
            </a:r>
            <a:r>
              <a:rPr lang="en-US" dirty="0" smtClean="0">
                <a:hlinkClick r:id="rId2"/>
              </a:rPr>
              <a:t>/</a:t>
            </a:r>
            <a:r>
              <a:rPr lang="en-US" dirty="0" smtClean="0"/>
              <a:t> </a:t>
            </a:r>
            <a:r>
              <a:rPr lang="en-US" dirty="0"/>
              <a:t/>
            </a:r>
            <a:br>
              <a:rPr lang="en-US" dirty="0"/>
            </a:br>
            <a:endParaRPr lang="en-US" dirty="0"/>
          </a:p>
        </p:txBody>
      </p:sp>
    </p:spTree>
    <p:extLst>
      <p:ext uri="{BB962C8B-B14F-4D97-AF65-F5344CB8AC3E}">
        <p14:creationId xmlns:p14="http://schemas.microsoft.com/office/powerpoint/2010/main" val="279627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NASA STEM Stars</a:t>
            </a:r>
            <a:endParaRPr lang="en-US" dirty="0"/>
          </a:p>
        </p:txBody>
      </p:sp>
      <p:sp>
        <p:nvSpPr>
          <p:cNvPr id="3" name="Content Placeholder 2"/>
          <p:cNvSpPr>
            <a:spLocks noGrp="1"/>
          </p:cNvSpPr>
          <p:nvPr>
            <p:ph idx="1"/>
          </p:nvPr>
        </p:nvSpPr>
        <p:spPr>
          <a:xfrm>
            <a:off x="609600" y="1842247"/>
            <a:ext cx="6858000" cy="3657600"/>
          </a:xfrm>
        </p:spPr>
        <p:txBody>
          <a:bodyPr>
            <a:normAutofit lnSpcReduction="10000"/>
          </a:bodyPr>
          <a:lstStyle/>
          <a:p>
            <a:r>
              <a:rPr lang="en-US" dirty="0" err="1" smtClean="0"/>
              <a:t>Webchat</a:t>
            </a:r>
            <a:r>
              <a:rPr lang="en-US" dirty="0" smtClean="0"/>
              <a:t> for students ages 13+</a:t>
            </a:r>
          </a:p>
          <a:p>
            <a:r>
              <a:rPr lang="en-US" dirty="0" smtClean="0"/>
              <a:t>STEM Career, STEM Topic, NASA Mission</a:t>
            </a:r>
          </a:p>
          <a:p>
            <a:r>
              <a:rPr lang="en-US" dirty="0" smtClean="0"/>
              <a:t>Highlights a STEM Activity for students</a:t>
            </a:r>
          </a:p>
          <a:p>
            <a:r>
              <a:rPr lang="en-US" dirty="0" smtClean="0"/>
              <a:t>Q&amp;A after interview for students</a:t>
            </a:r>
          </a:p>
          <a:p>
            <a:r>
              <a:rPr lang="en-US" dirty="0" smtClean="0"/>
              <a:t>English and Spanish</a:t>
            </a:r>
          </a:p>
          <a:p>
            <a:r>
              <a:rPr lang="en-US" dirty="0">
                <a:hlinkClick r:id="rId2"/>
              </a:rPr>
              <a:t>https://</a:t>
            </a:r>
            <a:r>
              <a:rPr lang="en-US" dirty="0" smtClean="0">
                <a:hlinkClick r:id="rId2"/>
              </a:rPr>
              <a:t>www.nasa.gov/stem/nextgenstem/nasa-stem-stars/index.html</a:t>
            </a:r>
            <a:r>
              <a:rPr lang="en-US" dirty="0" smtClean="0"/>
              <a:t> </a:t>
            </a:r>
            <a:endParaRPr lang="en-US" dirty="0"/>
          </a:p>
        </p:txBody>
      </p:sp>
      <p:pic>
        <p:nvPicPr>
          <p:cNvPr id="5122" name="Picture 2" descr="NASA STEM Stars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7600" y="1994647"/>
            <a:ext cx="45773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8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Educator Guides and More Challenges</a:t>
            </a:r>
            <a:endParaRPr lang="en-US" dirty="0"/>
          </a:p>
        </p:txBody>
      </p:sp>
      <p:pic>
        <p:nvPicPr>
          <p:cNvPr id="6146" name="Picture 2" descr="https://www.nasa.gov/sites/default/files/styles/full_width_feature/public/thumbnails/image/m2m-activities-tile.pn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520008" y="1257300"/>
            <a:ext cx="5151984"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6216134"/>
            <a:ext cx="6951262" cy="369332"/>
          </a:xfrm>
          <a:prstGeom prst="rect">
            <a:avLst/>
          </a:prstGeom>
          <a:solidFill>
            <a:schemeClr val="bg1"/>
          </a:solidFill>
        </p:spPr>
        <p:txBody>
          <a:bodyPr wrap="none" rtlCol="0">
            <a:spAutoFit/>
          </a:bodyPr>
          <a:lstStyle/>
          <a:p>
            <a:r>
              <a:rPr lang="en-US" dirty="0">
                <a:hlinkClick r:id="rId3"/>
              </a:rPr>
              <a:t>https://</a:t>
            </a:r>
            <a:r>
              <a:rPr lang="en-US" dirty="0" smtClean="0">
                <a:hlinkClick r:id="rId3"/>
              </a:rPr>
              <a:t>www.nasa.gov/stem/nextgenstem/moon_to_mars/index.html</a:t>
            </a:r>
            <a:r>
              <a:rPr lang="en-US" dirty="0" smtClean="0"/>
              <a:t> </a:t>
            </a:r>
            <a:endParaRPr lang="en-US" dirty="0"/>
          </a:p>
        </p:txBody>
      </p:sp>
    </p:spTree>
    <p:extLst>
      <p:ext uri="{BB962C8B-B14F-4D97-AF65-F5344CB8AC3E}">
        <p14:creationId xmlns:p14="http://schemas.microsoft.com/office/powerpoint/2010/main" val="90058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Artemis Student Challenges</a:t>
            </a:r>
            <a:endParaRPr lang="en-US" dirty="0"/>
          </a:p>
        </p:txBody>
      </p:sp>
      <p:sp>
        <p:nvSpPr>
          <p:cNvPr id="7" name="Rectangle 6"/>
          <p:cNvSpPr/>
          <p:nvPr/>
        </p:nvSpPr>
        <p:spPr>
          <a:xfrm>
            <a:off x="531433" y="6190442"/>
            <a:ext cx="3571937" cy="400110"/>
          </a:xfrm>
          <a:prstGeom prst="rect">
            <a:avLst/>
          </a:prstGeom>
          <a:solidFill>
            <a:schemeClr val="bg1"/>
          </a:solidFill>
        </p:spPr>
        <p:txBody>
          <a:bodyPr wrap="square">
            <a:spAutoFit/>
          </a:bodyPr>
          <a:lstStyle/>
          <a:p>
            <a:r>
              <a:rPr lang="en-US" sz="2000" dirty="0"/>
              <a:t>https://stem.nasa.gov/artemis/</a:t>
            </a:r>
          </a:p>
        </p:txBody>
      </p:sp>
      <p:grpSp>
        <p:nvGrpSpPr>
          <p:cNvPr id="17" name="Group 16"/>
          <p:cNvGrpSpPr/>
          <p:nvPr/>
        </p:nvGrpSpPr>
        <p:grpSpPr>
          <a:xfrm>
            <a:off x="1772290" y="2287214"/>
            <a:ext cx="2074862" cy="2690284"/>
            <a:chOff x="609601" y="762001"/>
            <a:chExt cx="2074862" cy="2690284"/>
          </a:xfrm>
          <a:solidFill>
            <a:schemeClr val="bg1"/>
          </a:solidFill>
        </p:grpSpPr>
        <p:pic>
          <p:nvPicPr>
            <p:cNvPr id="2050" name="Picture 2" descr="NASA Human Exploration Rover Challenge students operating rov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7062" y="762001"/>
              <a:ext cx="2057400" cy="2057400"/>
            </a:xfrm>
            <a:prstGeom prst="rect">
              <a:avLst/>
            </a:prstGeom>
            <a:grpFill/>
            <a:extLst/>
          </p:spPr>
        </p:pic>
        <p:sp>
          <p:nvSpPr>
            <p:cNvPr id="8" name="TextBox 7"/>
            <p:cNvSpPr txBox="1"/>
            <p:nvPr/>
          </p:nvSpPr>
          <p:spPr>
            <a:xfrm>
              <a:off x="609601" y="2805954"/>
              <a:ext cx="2074862" cy="646331"/>
            </a:xfrm>
            <a:prstGeom prst="rect">
              <a:avLst/>
            </a:prstGeom>
            <a:grpFill/>
          </p:spPr>
          <p:txBody>
            <a:bodyPr wrap="square" rtlCol="0">
              <a:spAutoFit/>
            </a:bodyPr>
            <a:lstStyle/>
            <a:p>
              <a:r>
                <a:rPr lang="en-US" dirty="0" smtClean="0"/>
                <a:t>Human Exploration Rover Challenge</a:t>
              </a:r>
              <a:endParaRPr lang="en-US" dirty="0"/>
            </a:p>
          </p:txBody>
        </p:sp>
      </p:grpSp>
      <p:grpSp>
        <p:nvGrpSpPr>
          <p:cNvPr id="16" name="Group 15"/>
          <p:cNvGrpSpPr/>
          <p:nvPr/>
        </p:nvGrpSpPr>
        <p:grpSpPr>
          <a:xfrm>
            <a:off x="7029372" y="1394773"/>
            <a:ext cx="2058086" cy="2427854"/>
            <a:chOff x="2895599" y="762001"/>
            <a:chExt cx="2058086" cy="2427854"/>
          </a:xfrm>
          <a:solidFill>
            <a:schemeClr val="bg1"/>
          </a:solidFill>
        </p:grpSpPr>
        <p:pic>
          <p:nvPicPr>
            <p:cNvPr id="2052" name="Picture 4" descr="NASA Lunabotics Competition robot traversing di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5600" y="762001"/>
              <a:ext cx="2058085" cy="2058085"/>
            </a:xfrm>
            <a:prstGeom prst="rect">
              <a:avLst/>
            </a:prstGeom>
            <a:grpFill/>
            <a:extLst/>
          </p:spPr>
        </p:pic>
        <p:sp>
          <p:nvSpPr>
            <p:cNvPr id="9" name="TextBox 8"/>
            <p:cNvSpPr txBox="1"/>
            <p:nvPr/>
          </p:nvSpPr>
          <p:spPr>
            <a:xfrm>
              <a:off x="2895599" y="2820523"/>
              <a:ext cx="2058086" cy="369332"/>
            </a:xfrm>
            <a:prstGeom prst="rect">
              <a:avLst/>
            </a:prstGeom>
            <a:grpFill/>
          </p:spPr>
          <p:txBody>
            <a:bodyPr wrap="square" rtlCol="0">
              <a:spAutoFit/>
            </a:bodyPr>
            <a:lstStyle/>
            <a:p>
              <a:r>
                <a:rPr lang="en-US" dirty="0" err="1" smtClean="0"/>
                <a:t>Lunabotics</a:t>
              </a:r>
              <a:endParaRPr lang="en-US" dirty="0"/>
            </a:p>
          </p:txBody>
        </p:sp>
      </p:grpSp>
      <p:grpSp>
        <p:nvGrpSpPr>
          <p:cNvPr id="15" name="Group 14"/>
          <p:cNvGrpSpPr/>
          <p:nvPr/>
        </p:nvGrpSpPr>
        <p:grpSpPr>
          <a:xfrm>
            <a:off x="9427270" y="1395732"/>
            <a:ext cx="2058086" cy="2426895"/>
            <a:chOff x="5164821" y="761316"/>
            <a:chExt cx="2058086" cy="2426895"/>
          </a:xfrm>
          <a:solidFill>
            <a:schemeClr val="bg1"/>
          </a:solidFill>
        </p:grpSpPr>
        <p:pic>
          <p:nvPicPr>
            <p:cNvPr id="2054" name="Picture 6" descr="Micro G NExT student kneeling poolsid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64822" y="761316"/>
              <a:ext cx="2058085" cy="2058085"/>
            </a:xfrm>
            <a:prstGeom prst="rect">
              <a:avLst/>
            </a:prstGeom>
            <a:grpFill/>
            <a:extLst/>
          </p:spPr>
        </p:pic>
        <p:sp>
          <p:nvSpPr>
            <p:cNvPr id="10" name="TextBox 9"/>
            <p:cNvSpPr txBox="1"/>
            <p:nvPr/>
          </p:nvSpPr>
          <p:spPr>
            <a:xfrm>
              <a:off x="5164821" y="2818879"/>
              <a:ext cx="2058085" cy="369332"/>
            </a:xfrm>
            <a:prstGeom prst="rect">
              <a:avLst/>
            </a:prstGeom>
            <a:grpFill/>
          </p:spPr>
          <p:txBody>
            <a:bodyPr wrap="square" rtlCol="0">
              <a:spAutoFit/>
            </a:bodyPr>
            <a:lstStyle/>
            <a:p>
              <a:r>
                <a:rPr lang="en-US" dirty="0" smtClean="0"/>
                <a:t>Micro-G </a:t>
              </a:r>
              <a:r>
                <a:rPr lang="en-US" dirty="0" err="1" smtClean="0"/>
                <a:t>NExT</a:t>
              </a:r>
              <a:endParaRPr lang="en-US" dirty="0"/>
            </a:p>
          </p:txBody>
        </p:sp>
      </p:grpSp>
      <p:grpSp>
        <p:nvGrpSpPr>
          <p:cNvPr id="6" name="Group 5"/>
          <p:cNvGrpSpPr/>
          <p:nvPr/>
        </p:nvGrpSpPr>
        <p:grpSpPr>
          <a:xfrm>
            <a:off x="4523450" y="1394773"/>
            <a:ext cx="2058086" cy="2422249"/>
            <a:chOff x="7434044" y="762438"/>
            <a:chExt cx="2058086" cy="2422249"/>
          </a:xfrm>
          <a:solidFill>
            <a:schemeClr val="bg1"/>
          </a:solidFill>
        </p:grpSpPr>
        <p:pic>
          <p:nvPicPr>
            <p:cNvPr id="2056" name="Picture 8" descr="Student holding slinky to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34044" y="762438"/>
              <a:ext cx="2058085" cy="2058085"/>
            </a:xfrm>
            <a:prstGeom prst="rect">
              <a:avLst/>
            </a:prstGeom>
            <a:grpFill/>
            <a:extLst/>
          </p:spPr>
        </p:pic>
        <p:sp>
          <p:nvSpPr>
            <p:cNvPr id="11" name="TextBox 10"/>
            <p:cNvSpPr txBox="1"/>
            <p:nvPr/>
          </p:nvSpPr>
          <p:spPr>
            <a:xfrm>
              <a:off x="7434044" y="2815355"/>
              <a:ext cx="2058086" cy="369332"/>
            </a:xfrm>
            <a:prstGeom prst="rect">
              <a:avLst/>
            </a:prstGeom>
            <a:grpFill/>
          </p:spPr>
          <p:txBody>
            <a:bodyPr wrap="square" rtlCol="0">
              <a:spAutoFit/>
            </a:bodyPr>
            <a:lstStyle/>
            <a:p>
              <a:r>
                <a:rPr lang="en-US" dirty="0" smtClean="0"/>
                <a:t>Big Idea Challenge</a:t>
              </a:r>
              <a:endParaRPr lang="en-US" dirty="0"/>
            </a:p>
          </p:txBody>
        </p:sp>
      </p:grpSp>
      <p:grpSp>
        <p:nvGrpSpPr>
          <p:cNvPr id="5" name="Group 4"/>
          <p:cNvGrpSpPr/>
          <p:nvPr/>
        </p:nvGrpSpPr>
        <p:grpSpPr>
          <a:xfrm>
            <a:off x="4505552" y="4019886"/>
            <a:ext cx="2075984" cy="2432337"/>
            <a:chOff x="609601" y="3464299"/>
            <a:chExt cx="2075984" cy="2432337"/>
          </a:xfrm>
          <a:solidFill>
            <a:schemeClr val="bg1"/>
          </a:solidFill>
        </p:grpSpPr>
        <p:pic>
          <p:nvPicPr>
            <p:cNvPr id="2058" name="Picture 10" descr="First Nations Launch student working with model rocke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7062" y="3464299"/>
              <a:ext cx="2058522" cy="2058522"/>
            </a:xfrm>
            <a:prstGeom prst="rect">
              <a:avLst/>
            </a:prstGeom>
            <a:grpFill/>
            <a:extLst/>
          </p:spPr>
        </p:pic>
        <p:sp>
          <p:nvSpPr>
            <p:cNvPr id="12" name="TextBox 11"/>
            <p:cNvSpPr txBox="1"/>
            <p:nvPr/>
          </p:nvSpPr>
          <p:spPr>
            <a:xfrm>
              <a:off x="609601" y="5527304"/>
              <a:ext cx="2075984" cy="369332"/>
            </a:xfrm>
            <a:prstGeom prst="rect">
              <a:avLst/>
            </a:prstGeom>
            <a:grpFill/>
          </p:spPr>
          <p:txBody>
            <a:bodyPr wrap="square" rtlCol="0">
              <a:spAutoFit/>
            </a:bodyPr>
            <a:lstStyle/>
            <a:p>
              <a:r>
                <a:rPr lang="en-US" dirty="0" smtClean="0"/>
                <a:t>First Nations Launch</a:t>
              </a:r>
              <a:endParaRPr lang="en-US" dirty="0"/>
            </a:p>
          </p:txBody>
        </p:sp>
      </p:grpSp>
      <p:grpSp>
        <p:nvGrpSpPr>
          <p:cNvPr id="4" name="Group 3"/>
          <p:cNvGrpSpPr/>
          <p:nvPr/>
        </p:nvGrpSpPr>
        <p:grpSpPr>
          <a:xfrm>
            <a:off x="7029372" y="4020323"/>
            <a:ext cx="2068173" cy="2405317"/>
            <a:chOff x="2891117" y="3460253"/>
            <a:chExt cx="2068173" cy="2405317"/>
          </a:xfrm>
          <a:solidFill>
            <a:schemeClr val="bg1"/>
          </a:solidFill>
        </p:grpSpPr>
        <p:pic>
          <p:nvPicPr>
            <p:cNvPr id="2060" name="Picture 12" descr="Spacesuit User Interface Technology student looking through VR headse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91117" y="3460253"/>
              <a:ext cx="2062568" cy="2062568"/>
            </a:xfrm>
            <a:prstGeom prst="rect">
              <a:avLst/>
            </a:prstGeom>
            <a:grpFill/>
            <a:extLst/>
          </p:spPr>
        </p:pic>
        <p:sp>
          <p:nvSpPr>
            <p:cNvPr id="13" name="TextBox 12"/>
            <p:cNvSpPr txBox="1"/>
            <p:nvPr/>
          </p:nvSpPr>
          <p:spPr>
            <a:xfrm>
              <a:off x="2895600" y="5496238"/>
              <a:ext cx="2063690" cy="369332"/>
            </a:xfrm>
            <a:prstGeom prst="rect">
              <a:avLst/>
            </a:prstGeom>
            <a:grpFill/>
          </p:spPr>
          <p:txBody>
            <a:bodyPr wrap="square" rtlCol="0">
              <a:spAutoFit/>
            </a:bodyPr>
            <a:lstStyle/>
            <a:p>
              <a:r>
                <a:rPr lang="en-US" dirty="0" smtClean="0"/>
                <a:t>SUITS</a:t>
              </a:r>
              <a:endParaRPr lang="en-US" dirty="0"/>
            </a:p>
          </p:txBody>
        </p:sp>
      </p:grpSp>
      <p:grpSp>
        <p:nvGrpSpPr>
          <p:cNvPr id="3" name="Group 2"/>
          <p:cNvGrpSpPr/>
          <p:nvPr/>
        </p:nvGrpSpPr>
        <p:grpSpPr>
          <a:xfrm>
            <a:off x="9427270" y="4020323"/>
            <a:ext cx="2063690" cy="2400834"/>
            <a:chOff x="5159217" y="3464736"/>
            <a:chExt cx="2063690" cy="2400834"/>
          </a:xfrm>
          <a:solidFill>
            <a:schemeClr val="bg1"/>
          </a:solidFill>
        </p:grpSpPr>
        <p:pic>
          <p:nvPicPr>
            <p:cNvPr id="2062" name="Picture 14" descr="NASA Student Launch students carrying rocke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64822" y="3464736"/>
              <a:ext cx="2058085" cy="2058085"/>
            </a:xfrm>
            <a:prstGeom prst="rect">
              <a:avLst/>
            </a:prstGeom>
            <a:grpFill/>
            <a:extLst/>
          </p:spPr>
        </p:pic>
        <p:sp>
          <p:nvSpPr>
            <p:cNvPr id="14" name="TextBox 13"/>
            <p:cNvSpPr txBox="1"/>
            <p:nvPr/>
          </p:nvSpPr>
          <p:spPr>
            <a:xfrm>
              <a:off x="5159217" y="5496238"/>
              <a:ext cx="2058085" cy="369332"/>
            </a:xfrm>
            <a:prstGeom prst="rect">
              <a:avLst/>
            </a:prstGeom>
            <a:grpFill/>
          </p:spPr>
          <p:txBody>
            <a:bodyPr wrap="square" rtlCol="0">
              <a:spAutoFit/>
            </a:bodyPr>
            <a:lstStyle/>
            <a:p>
              <a:r>
                <a:rPr lang="en-US" dirty="0" smtClean="0"/>
                <a:t>Student Launch</a:t>
              </a:r>
              <a:endParaRPr lang="en-US" dirty="0"/>
            </a:p>
          </p:txBody>
        </p:sp>
      </p:grpSp>
    </p:spTree>
    <p:extLst>
      <p:ext uri="{BB962C8B-B14F-4D97-AF65-F5344CB8AC3E}">
        <p14:creationId xmlns:p14="http://schemas.microsoft.com/office/powerpoint/2010/main" val="96315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Radiation Challenge</a:t>
            </a:r>
            <a:endParaRPr lang="en-US" sz="4000" dirty="0"/>
          </a:p>
        </p:txBody>
      </p:sp>
      <p:pic>
        <p:nvPicPr>
          <p:cNvPr id="2050" name="Picture 2" descr="Cover of Space Faring - the radiation challenge uni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510987"/>
            <a:ext cx="4122267" cy="533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6248400"/>
            <a:ext cx="6943760" cy="369332"/>
          </a:xfrm>
          <a:prstGeom prst="rect">
            <a:avLst/>
          </a:prstGeom>
          <a:noFill/>
        </p:spPr>
        <p:txBody>
          <a:bodyPr wrap="none" rtlCol="0">
            <a:spAutoFit/>
          </a:bodyPr>
          <a:lstStyle/>
          <a:p>
            <a:r>
              <a:rPr lang="en-US" dirty="0">
                <a:solidFill>
                  <a:schemeClr val="bg1"/>
                </a:solidFill>
              </a:rPr>
              <a:t>https://www.nasa.gov/stem-ed-resources/space-faring-radiation.html</a:t>
            </a:r>
          </a:p>
        </p:txBody>
      </p:sp>
      <p:sp>
        <p:nvSpPr>
          <p:cNvPr id="5" name="TextBox 4"/>
          <p:cNvSpPr txBox="1"/>
          <p:nvPr/>
        </p:nvSpPr>
        <p:spPr>
          <a:xfrm>
            <a:off x="990600" y="2002303"/>
            <a:ext cx="4190999"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rPr>
              <a:t>Middle and High School Versions</a:t>
            </a:r>
          </a:p>
          <a:p>
            <a:pPr marL="285750" indent="-285750">
              <a:buFont typeface="Arial" panose="020B0604020202020204" pitchFamily="34" charset="0"/>
              <a:buChar char="•"/>
            </a:pPr>
            <a:endParaRPr lang="en-US" sz="2400" dirty="0" smtClean="0">
              <a:solidFill>
                <a:schemeClr val="bg1"/>
              </a:solidFill>
            </a:endParaRPr>
          </a:p>
          <a:p>
            <a:pPr marL="285750" indent="-285750">
              <a:buFont typeface="Arial" panose="020B0604020202020204" pitchFamily="34" charset="0"/>
              <a:buChar char="•"/>
            </a:pPr>
            <a:r>
              <a:rPr lang="en-US" sz="2400" dirty="0" smtClean="0">
                <a:solidFill>
                  <a:schemeClr val="bg1"/>
                </a:solidFill>
              </a:rPr>
              <a:t>Include Educator guides, </a:t>
            </a:r>
            <a:r>
              <a:rPr lang="en-US" sz="2400" dirty="0" err="1" smtClean="0">
                <a:solidFill>
                  <a:schemeClr val="bg1"/>
                </a:solidFill>
              </a:rPr>
              <a:t>Mulitmedia</a:t>
            </a:r>
            <a:r>
              <a:rPr lang="en-US" sz="2400" dirty="0" smtClean="0">
                <a:solidFill>
                  <a:schemeClr val="bg1"/>
                </a:solidFill>
              </a:rPr>
              <a:t> and videos</a:t>
            </a:r>
            <a:endParaRPr lang="en-US" sz="2400" dirty="0">
              <a:solidFill>
                <a:schemeClr val="bg1"/>
              </a:solidFill>
            </a:endParaRPr>
          </a:p>
        </p:txBody>
      </p:sp>
    </p:spTree>
    <p:extLst>
      <p:ext uri="{BB962C8B-B14F-4D97-AF65-F5344CB8AC3E}">
        <p14:creationId xmlns:p14="http://schemas.microsoft.com/office/powerpoint/2010/main" val="36246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1752601" y="25400"/>
            <a:ext cx="8763000" cy="838200"/>
          </a:xfrm>
          <a:prstGeom prst="rect">
            <a:avLst/>
          </a:prstGeom>
          <a:solidFill>
            <a:schemeClr val="accent1"/>
          </a:solidFill>
          <a:ln w="57150">
            <a:solidFill>
              <a:schemeClr val="bg1"/>
            </a:solidFill>
            <a:miter lim="800000"/>
            <a:headEnd/>
            <a:tailEnd/>
          </a:ln>
        </p:spPr>
        <p:txBody>
          <a:bodyPr bIns="91440"/>
          <a:lstStyle/>
          <a:p>
            <a:pPr algn="ctr">
              <a:defRPr/>
            </a:pPr>
            <a:r>
              <a:rPr lang="en-US" sz="4000" dirty="0">
                <a:solidFill>
                  <a:schemeClr val="bg1"/>
                </a:solidFill>
                <a:latin typeface="+mj-lt"/>
                <a:ea typeface="+mj-ea"/>
                <a:cs typeface="+mj-cs"/>
              </a:rPr>
              <a:t>Engineering Design Process</a:t>
            </a:r>
            <a:endParaRPr lang="en-US" sz="4000" dirty="0">
              <a:solidFill>
                <a:schemeClr val="tx2"/>
              </a:solidFill>
              <a:latin typeface="+mj-lt"/>
              <a:ea typeface="+mj-ea"/>
              <a:cs typeface="+mj-cs"/>
            </a:endParaRPr>
          </a:p>
        </p:txBody>
      </p:sp>
      <p:pic>
        <p:nvPicPr>
          <p:cNvPr id="19459" name="Content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1988" y="1143000"/>
            <a:ext cx="58642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89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951" y="228600"/>
            <a:ext cx="7333861" cy="646331"/>
          </a:xfrm>
        </p:spPr>
        <p:txBody>
          <a:bodyPr/>
          <a:lstStyle/>
          <a:p>
            <a:r>
              <a:rPr lang="en-US" sz="4000" b="0" dirty="0" smtClean="0"/>
              <a:t>The 5 Hazards of Deep Space</a:t>
            </a:r>
            <a:endParaRPr lang="en-US" sz="4000" b="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1210223"/>
            <a:ext cx="7889558" cy="4390056"/>
          </a:xfrm>
          <a:prstGeom prst="rect">
            <a:avLst/>
          </a:prstGeom>
        </p:spPr>
      </p:pic>
      <p:sp>
        <p:nvSpPr>
          <p:cNvPr id="3" name="TextBox 2"/>
          <p:cNvSpPr txBox="1"/>
          <p:nvPr/>
        </p:nvSpPr>
        <p:spPr>
          <a:xfrm>
            <a:off x="762000" y="6172200"/>
            <a:ext cx="6305765" cy="369332"/>
          </a:xfrm>
          <a:prstGeom prst="rect">
            <a:avLst/>
          </a:prstGeom>
          <a:solidFill>
            <a:schemeClr val="bg1"/>
          </a:solidFill>
        </p:spPr>
        <p:txBody>
          <a:bodyPr wrap="none" rtlCol="0">
            <a:spAutoFit/>
          </a:bodyPr>
          <a:lstStyle/>
          <a:p>
            <a:r>
              <a:rPr lang="en-US" dirty="0"/>
              <a:t>https://www.nasa.gov/feature/5-hazards-of-human-spaceflight</a:t>
            </a:r>
          </a:p>
        </p:txBody>
      </p:sp>
    </p:spTree>
    <p:extLst>
      <p:ext uri="{BB962C8B-B14F-4D97-AF65-F5344CB8AC3E}">
        <p14:creationId xmlns:p14="http://schemas.microsoft.com/office/powerpoint/2010/main" val="4276516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p:nvPr/>
        </p:nvGrpSpPr>
        <p:grpSpPr>
          <a:xfrm>
            <a:off x="-55383" y="1772637"/>
            <a:ext cx="4760244" cy="5001267"/>
            <a:chOff x="-6560" y="1068383"/>
            <a:chExt cx="4760244" cy="5001267"/>
          </a:xfrm>
        </p:grpSpPr>
        <p:sp>
          <p:nvSpPr>
            <p:cNvPr id="11" name="TextBox 10">
              <a:extLst>
                <a:ext uri="{FF2B5EF4-FFF2-40B4-BE49-F238E27FC236}">
                  <a16:creationId xmlns:a16="http://schemas.microsoft.com/office/drawing/2014/main" id="{CD84C877-CDBB-164D-9E3B-0E79186D5F89}"/>
                </a:ext>
              </a:extLst>
            </p:cNvPr>
            <p:cNvSpPr txBox="1"/>
            <p:nvPr/>
          </p:nvSpPr>
          <p:spPr>
            <a:xfrm>
              <a:off x="-6560" y="1068383"/>
              <a:ext cx="476024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Helvetica" pitchFamily="2" charset="0"/>
                  <a:ea typeface="+mn-ea"/>
                  <a:cs typeface="+mn-cs"/>
                </a:rPr>
                <a:t>Aeronaut-X:</a:t>
              </a:r>
              <a:endPar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pitchFamily="2" charset="0"/>
                  <a:ea typeface="+mn-ea"/>
                  <a:cs typeface="+mn-cs"/>
                </a:rPr>
                <a:t>A focus on the Future of NASA Aeronautics Innovation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Helvetica" pitchFamily="2" charset="0"/>
                  <a:ea typeface="+mn-ea"/>
                  <a:cs typeface="+mn-cs"/>
                </a:rPr>
                <a:t>Quiet Supersonic Flight– X-59 </a:t>
              </a:r>
              <a:r>
                <a:rPr kumimoji="0" lang="en-US" sz="1200" b="0" i="1" u="none" strike="noStrike" kern="1200" cap="none" spc="0" normalizeH="0" baseline="0" noProof="0" dirty="0" err="1">
                  <a:ln>
                    <a:noFill/>
                  </a:ln>
                  <a:solidFill>
                    <a:prstClr val="white"/>
                  </a:solidFill>
                  <a:effectLst/>
                  <a:uLnTx/>
                  <a:uFillTx/>
                  <a:latin typeface="Helvetica" pitchFamily="2" charset="0"/>
                  <a:ea typeface="+mn-ea"/>
                  <a:cs typeface="+mn-cs"/>
                </a:rPr>
                <a:t>QueSST</a:t>
              </a:r>
              <a:endParaRPr kumimoji="0" lang="en-US" sz="1200" b="0" i="1"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TextBox 13"/>
            <p:cNvSpPr txBox="1"/>
            <p:nvPr/>
          </p:nvSpPr>
          <p:spPr>
            <a:xfrm>
              <a:off x="659062" y="4592322"/>
              <a:ext cx="34290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Light" panose="020F0302020204030204"/>
                  <a:ea typeface="+mn-ea"/>
                  <a:cs typeface="Times New Roman" panose="02020603050405020304" pitchFamily="18" charset="0"/>
                </a:rPr>
                <a:t>Middle School students collect data as part of a national citizen science activity to support the testing of quiet supersonic aviation technologies.</a:t>
              </a: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endParaRPr>
            </a:p>
          </p:txBody>
        </p:sp>
      </p:grpSp>
      <p:pic>
        <p:nvPicPr>
          <p:cNvPr id="7" name="Picture 6">
            <a:extLst>
              <a:ext uri="{FF2B5EF4-FFF2-40B4-BE49-F238E27FC236}">
                <a16:creationId xmlns:a16="http://schemas.microsoft.com/office/drawing/2014/main" id="{506F79EA-FF55-BF44-BAEF-AAD253631E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7797" y="2807800"/>
            <a:ext cx="1452818" cy="2390924"/>
          </a:xfrm>
          <a:prstGeom prst="rect">
            <a:avLst/>
          </a:prstGeom>
        </p:spPr>
      </p:pic>
      <p:sp>
        <p:nvSpPr>
          <p:cNvPr id="10" name="Rectangle 9"/>
          <p:cNvSpPr/>
          <p:nvPr/>
        </p:nvSpPr>
        <p:spPr>
          <a:xfrm>
            <a:off x="4345292" y="1822146"/>
            <a:ext cx="358140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Helvetica" pitchFamily="2" charset="0"/>
                <a:ea typeface="+mn-ea"/>
                <a:cs typeface="+mn-cs"/>
              </a:rPr>
              <a:t>Commercial </a:t>
            </a: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Crew </a:t>
            </a:r>
            <a:r>
              <a:rPr kumimoji="0" lang="en-US" sz="1800" b="1" i="0" u="none" strike="noStrike" kern="1200" cap="none" spc="0" normalizeH="0" baseline="0" noProof="0" dirty="0" smtClean="0">
                <a:ln>
                  <a:noFill/>
                </a:ln>
                <a:solidFill>
                  <a:prstClr val="white"/>
                </a:solidFill>
                <a:effectLst/>
                <a:uLnTx/>
                <a:uFillTx/>
                <a:latin typeface="Helvetica" pitchFamily="2" charset="0"/>
                <a:ea typeface="+mn-ea"/>
                <a:cs typeface="+mn-cs"/>
              </a:rPr>
              <a:t>Program:</a:t>
            </a:r>
            <a:endParaRPr kumimoji="0" lang="en-US" sz="1200" b="1" i="1"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Helvetica" pitchFamily="2" charset="0"/>
                <a:ea typeface="+mn-ea"/>
                <a:cs typeface="+mn-cs"/>
              </a:rPr>
              <a:t>A Focus on Human Spaceflight to Space Station with our Commercial Partners</a:t>
            </a:r>
            <a:endParaRPr kumimoji="0" lang="en-US" sz="1100" b="1" i="1"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TextBox 14"/>
          <p:cNvSpPr txBox="1"/>
          <p:nvPr/>
        </p:nvSpPr>
        <p:spPr>
          <a:xfrm>
            <a:off x="4742260" y="5302169"/>
            <a:ext cx="28956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Students are immersed in emerging technologies to explore Commercial Crew Launch facilities and missions.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p:cNvSpPr txBox="1"/>
          <p:nvPr/>
        </p:nvSpPr>
        <p:spPr>
          <a:xfrm rot="16200000">
            <a:off x="-1202282" y="4917336"/>
            <a:ext cx="2819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OSTEM Opportunities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9" name="Group 18"/>
          <p:cNvGrpSpPr/>
          <p:nvPr/>
        </p:nvGrpSpPr>
        <p:grpSpPr>
          <a:xfrm>
            <a:off x="-6560" y="-88216"/>
            <a:ext cx="12198560" cy="1520428"/>
            <a:chOff x="-50132" y="536972"/>
            <a:chExt cx="12292263" cy="1520428"/>
          </a:xfrm>
        </p:grpSpPr>
        <p:sp>
          <p:nvSpPr>
            <p:cNvPr id="20" name="Rectangle 19"/>
            <p:cNvSpPr/>
            <p:nvPr/>
          </p:nvSpPr>
          <p:spPr>
            <a:xfrm>
              <a:off x="-50132" y="536972"/>
              <a:ext cx="12292263" cy="1498514"/>
            </a:xfrm>
            <a:prstGeom prst="rect">
              <a:avLst/>
            </a:prstGeom>
            <a:solidFill>
              <a:srgbClr val="1600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50915F65-42B5-DB4D-91EC-3643AC8332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08460" y="655864"/>
              <a:ext cx="7848600" cy="1401536"/>
            </a:xfrm>
            <a:prstGeom prst="rect">
              <a:avLst/>
            </a:prstGeom>
          </p:spPr>
        </p:pic>
      </p:grpSp>
      <p:grpSp>
        <p:nvGrpSpPr>
          <p:cNvPr id="24" name="Group 23"/>
          <p:cNvGrpSpPr/>
          <p:nvPr/>
        </p:nvGrpSpPr>
        <p:grpSpPr>
          <a:xfrm>
            <a:off x="7227152" y="1828158"/>
            <a:ext cx="5601953" cy="4668747"/>
            <a:chOff x="7543800" y="1143000"/>
            <a:chExt cx="5601953" cy="4668747"/>
          </a:xfrm>
        </p:grpSpPr>
        <p:sp>
          <p:nvSpPr>
            <p:cNvPr id="9" name="TextBox 8">
              <a:extLst>
                <a:ext uri="{FF2B5EF4-FFF2-40B4-BE49-F238E27FC236}">
                  <a16:creationId xmlns:a16="http://schemas.microsoft.com/office/drawing/2014/main" id="{CD84C877-CDBB-164D-9E3B-0E79186D5F89}"/>
                </a:ext>
              </a:extLst>
            </p:cNvPr>
            <p:cNvSpPr txBox="1"/>
            <p:nvPr/>
          </p:nvSpPr>
          <p:spPr>
            <a:xfrm>
              <a:off x="7543800" y="1143000"/>
              <a:ext cx="560195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Moon to Mars</a:t>
              </a:r>
              <a:r>
                <a:rPr kumimoji="0" lang="en-US" sz="1800" b="1" i="0" u="none" strike="noStrike" kern="1200" cap="none" spc="0" normalizeH="0" baseline="0" noProof="0" dirty="0" smtClean="0">
                  <a:ln>
                    <a:noFill/>
                  </a:ln>
                  <a:solidFill>
                    <a:prstClr val="white"/>
                  </a:solidFill>
                  <a:effectLst/>
                  <a:uLnTx/>
                  <a:uFillTx/>
                  <a:latin typeface="Helvetica"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Helvetica" pitchFamily="2" charset="0"/>
                  <a:ea typeface="+mn-ea"/>
                  <a:cs typeface="+mn-cs"/>
                </a:rPr>
                <a:t>A Focus </a:t>
              </a:r>
              <a:r>
                <a:rPr kumimoji="0" lang="en-US" sz="1200" b="1" i="1" u="none" strike="noStrike" kern="1200" cap="none" spc="0" normalizeH="0" baseline="0" noProof="0" dirty="0" smtClean="0">
                  <a:ln>
                    <a:noFill/>
                  </a:ln>
                  <a:solidFill>
                    <a:prstClr val="white"/>
                  </a:solidFill>
                  <a:effectLst/>
                  <a:uLnTx/>
                  <a:uFillTx/>
                  <a:latin typeface="Helvetica" pitchFamily="2" charset="0"/>
                  <a:ea typeface="+mn-ea"/>
                  <a:cs typeface="+mn-cs"/>
                </a:rPr>
                <a:t>on Transportation Systems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smtClean="0">
                  <a:ln>
                    <a:noFill/>
                  </a:ln>
                  <a:solidFill>
                    <a:prstClr val="white"/>
                  </a:solidFill>
                  <a:effectLst/>
                  <a:uLnTx/>
                  <a:uFillTx/>
                  <a:latin typeface="Helvetica" pitchFamily="2" charset="0"/>
                  <a:ea typeface="+mn-ea"/>
                  <a:cs typeface="+mn-cs"/>
                </a:rPr>
                <a:t>for Moon to Mars Missions</a:t>
              </a:r>
              <a:endParaRPr kumimoji="0" lang="en-US" sz="1200" b="1" i="1" u="none" strike="noStrike" kern="1200" cap="none" spc="0" normalizeH="0" baseline="0" noProof="0" dirty="0">
                <a:ln w="9525">
                  <a:solidFill>
                    <a:prstClr val="white"/>
                  </a:solidFill>
                  <a:prstDash val="solid"/>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3" name="TextBox 12"/>
            <p:cNvSpPr txBox="1"/>
            <p:nvPr/>
          </p:nvSpPr>
          <p:spPr>
            <a:xfrm>
              <a:off x="8892674" y="4611418"/>
              <a:ext cx="2667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Light" panose="020F0302020204030204"/>
                  <a:ea typeface="+mn-ea"/>
                  <a:cs typeface="Times New Roman" panose="02020603050405020304" pitchFamily="18" charset="0"/>
                </a:rPr>
                <a:t>Middle School and High School students engage in student challenges to contribute to missions.</a:t>
              </a: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028" name="Picture 4" descr="Moon to Mars Home P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98548" y="2233026"/>
              <a:ext cx="2255252" cy="206822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AutoShape 6" descr="Image result for NASA Commercial Cre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7"/>
          <a:stretch>
            <a:fillRect/>
          </a:stretch>
        </p:blipFill>
        <p:spPr>
          <a:xfrm>
            <a:off x="1248229" y="2807800"/>
            <a:ext cx="2171700" cy="2105025"/>
          </a:xfrm>
          <a:prstGeom prst="rect">
            <a:avLst/>
          </a:prstGeom>
        </p:spPr>
      </p:pic>
    </p:spTree>
    <p:extLst>
      <p:ext uri="{BB962C8B-B14F-4D97-AF65-F5344CB8AC3E}">
        <p14:creationId xmlns:p14="http://schemas.microsoft.com/office/powerpoint/2010/main" val="2127150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81200" y="1160929"/>
            <a:ext cx="8016484" cy="4478694"/>
          </a:xfrm>
          <a:ln>
            <a:solidFill>
              <a:schemeClr val="tx1"/>
            </a:solidFill>
          </a:ln>
        </p:spPr>
      </p:pic>
    </p:spTree>
    <p:extLst>
      <p:ext uri="{BB962C8B-B14F-4D97-AF65-F5344CB8AC3E}">
        <p14:creationId xmlns:p14="http://schemas.microsoft.com/office/powerpoint/2010/main" val="41319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Why are Shields important?</a:t>
            </a:r>
            <a:endParaRPr lang="en-US" sz="4000" dirty="0"/>
          </a:p>
        </p:txBody>
      </p:sp>
      <p:sp>
        <p:nvSpPr>
          <p:cNvPr id="3" name="Content Placeholder 2"/>
          <p:cNvSpPr>
            <a:spLocks noGrp="1"/>
          </p:cNvSpPr>
          <p:nvPr>
            <p:ph idx="1"/>
          </p:nvPr>
        </p:nvSpPr>
        <p:spPr>
          <a:xfrm>
            <a:off x="609600" y="1752600"/>
            <a:ext cx="10972800" cy="2971800"/>
          </a:xfrm>
        </p:spPr>
        <p:txBody>
          <a:bodyPr/>
          <a:lstStyle/>
          <a:p>
            <a:r>
              <a:rPr lang="en-US" sz="2400" dirty="0" smtClean="0"/>
              <a:t>Protection from micrometeorites (can be seen)</a:t>
            </a:r>
          </a:p>
          <a:p>
            <a:endParaRPr lang="en-US" sz="2400" dirty="0"/>
          </a:p>
          <a:p>
            <a:r>
              <a:rPr lang="en-US" sz="2400" dirty="0" smtClean="0"/>
              <a:t>Radiation (cannot be seen)</a:t>
            </a:r>
          </a:p>
          <a:p>
            <a:pPr lvl="1"/>
            <a:r>
              <a:rPr lang="en-US" sz="2400" dirty="0" smtClean="0"/>
              <a:t>Deadly</a:t>
            </a:r>
          </a:p>
          <a:p>
            <a:pPr lvl="1"/>
            <a:endParaRPr lang="en-US" sz="2400" dirty="0" smtClean="0"/>
          </a:p>
          <a:p>
            <a:r>
              <a:rPr lang="en-US" sz="2400" dirty="0" smtClean="0"/>
              <a:t>Other Examples (opportunity for CRT)?</a:t>
            </a:r>
            <a:endParaRPr lang="en-US" sz="2400" dirty="0"/>
          </a:p>
        </p:txBody>
      </p:sp>
    </p:spTree>
    <p:extLst>
      <p:ext uri="{BB962C8B-B14F-4D97-AF65-F5344CB8AC3E}">
        <p14:creationId xmlns:p14="http://schemas.microsoft.com/office/powerpoint/2010/main" val="133162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Mars Conditions</a:t>
            </a:r>
            <a:endParaRPr lang="en-US" sz="4000" dirty="0"/>
          </a:p>
        </p:txBody>
      </p:sp>
      <p:pic>
        <p:nvPicPr>
          <p:cNvPr id="1026" name="Picture 2" descr="https://img.purch.com/h/1400/aHR0cDovL3d3dy5zcGFjZS5jb20vaW1hZ2VzL2kvMDAwLzA3Ny8wNjYvb3JpZ2luYWwvbWFycy1kdXN0LXN0b3JtLWVmZmVjdHMtb3Bwb3J0dW5pdHktcm92ZXIuanBn"/>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406083" y="1645024"/>
            <a:ext cx="7379834" cy="415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9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A Great Example: Parker Solar probe</a:t>
            </a:r>
            <a:endParaRPr lang="en-US" sz="4000" dirty="0"/>
          </a:p>
        </p:txBody>
      </p:sp>
      <p:pic>
        <p:nvPicPr>
          <p:cNvPr id="3074" name="Picture 2" descr="https://cdn.vox-cdn.com/thumbor/Nq6cbej8wfwVb0g0ZE8uoqJ7alE=/0x0:1280x853/1200x800/filters:focal(538x325:742x529)/cdn.vox-cdn.com/uploads/chorus_image/image/60292523/5d29486.0.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33400" y="1936376"/>
            <a:ext cx="5299617" cy="35330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dn.vox-cdn.com/uploads/chorus_asset/file/11653483/5d2980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1936376"/>
            <a:ext cx="5255492" cy="350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67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799"/>
            <a:ext cx="11582400" cy="990601"/>
          </a:xfrm>
        </p:spPr>
        <p:txBody>
          <a:bodyPr>
            <a:normAutofit fontScale="90000"/>
          </a:bodyPr>
          <a:lstStyle/>
          <a:p>
            <a:pPr algn="l"/>
            <a:r>
              <a:rPr lang="en-US" sz="4000" dirty="0" smtClean="0"/>
              <a:t>Real World Connection: </a:t>
            </a:r>
            <a:r>
              <a:rPr lang="en-US" sz="4000" dirty="0" smtClean="0"/>
              <a:t/>
            </a:r>
            <a:br>
              <a:rPr lang="en-US" sz="4000" dirty="0" smtClean="0"/>
            </a:br>
            <a:r>
              <a:rPr lang="en-US" sz="4000" dirty="0" smtClean="0"/>
              <a:t>Parker </a:t>
            </a:r>
            <a:r>
              <a:rPr lang="en-US" sz="4000" dirty="0" smtClean="0"/>
              <a:t>Solar Probe Specs</a:t>
            </a:r>
            <a:endParaRPr lang="en-US" sz="4000" dirty="0"/>
          </a:p>
        </p:txBody>
      </p:sp>
      <p:sp>
        <p:nvSpPr>
          <p:cNvPr id="3" name="Content Placeholder 2"/>
          <p:cNvSpPr>
            <a:spLocks noGrp="1"/>
          </p:cNvSpPr>
          <p:nvPr>
            <p:ph idx="1"/>
          </p:nvPr>
        </p:nvSpPr>
        <p:spPr>
          <a:xfrm>
            <a:off x="2725270" y="2209800"/>
            <a:ext cx="6678104" cy="3384175"/>
          </a:xfrm>
        </p:spPr>
        <p:txBody>
          <a:bodyPr>
            <a:noAutofit/>
          </a:bodyPr>
          <a:lstStyle/>
          <a:p>
            <a:r>
              <a:rPr lang="en-US" sz="2400" dirty="0" smtClean="0"/>
              <a:t>Shield must be light (160 pounds)</a:t>
            </a:r>
          </a:p>
          <a:p>
            <a:r>
              <a:rPr lang="en-US" sz="2400" dirty="0" smtClean="0"/>
              <a:t>Two layers of carbon </a:t>
            </a:r>
            <a:r>
              <a:rPr lang="en-US" sz="2400" dirty="0" err="1" smtClean="0"/>
              <a:t>carbon</a:t>
            </a:r>
            <a:r>
              <a:rPr lang="en-US" sz="2400" dirty="0" smtClean="0"/>
              <a:t> composite</a:t>
            </a:r>
          </a:p>
          <a:p>
            <a:r>
              <a:rPr lang="en-US" sz="2400" dirty="0" smtClean="0"/>
              <a:t>Thick core of foam</a:t>
            </a:r>
          </a:p>
          <a:p>
            <a:r>
              <a:rPr lang="en-US" sz="2400" dirty="0" smtClean="0"/>
              <a:t>Withstand speeds in excess of 430,000 miles per hour</a:t>
            </a:r>
          </a:p>
          <a:p>
            <a:r>
              <a:rPr lang="en-US" sz="2400" dirty="0" smtClean="0"/>
              <a:t>White coating to reflect sun’s heat</a:t>
            </a:r>
          </a:p>
          <a:p>
            <a:pPr lvl="1"/>
            <a:r>
              <a:rPr lang="en-US" sz="2400" dirty="0" smtClean="0"/>
              <a:t>Temps in excess of 2,500 degrees F</a:t>
            </a:r>
          </a:p>
          <a:p>
            <a:pPr lvl="1"/>
            <a:r>
              <a:rPr lang="en-US" sz="2400" dirty="0" smtClean="0"/>
              <a:t>Probe will stay at 85 degrees F</a:t>
            </a:r>
          </a:p>
        </p:txBody>
      </p:sp>
    </p:spTree>
    <p:extLst>
      <p:ext uri="{BB962C8B-B14F-4D97-AF65-F5344CB8AC3E}">
        <p14:creationId xmlns:p14="http://schemas.microsoft.com/office/powerpoint/2010/main" val="27245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6678105" cy="590931"/>
          </a:xfrm>
        </p:spPr>
        <p:txBody>
          <a:bodyPr/>
          <a:lstStyle/>
          <a:p>
            <a:pPr algn="l"/>
            <a:r>
              <a:rPr lang="en-US" sz="3600" dirty="0"/>
              <a:t>Group Roles</a:t>
            </a:r>
          </a:p>
        </p:txBody>
      </p:sp>
      <p:sp>
        <p:nvSpPr>
          <p:cNvPr id="3" name="Content Placeholder 2"/>
          <p:cNvSpPr>
            <a:spLocks noGrp="1"/>
          </p:cNvSpPr>
          <p:nvPr>
            <p:ph idx="1"/>
          </p:nvPr>
        </p:nvSpPr>
        <p:spPr>
          <a:xfrm>
            <a:off x="2819400" y="1689847"/>
            <a:ext cx="6678104" cy="3893374"/>
          </a:xfrm>
        </p:spPr>
        <p:txBody>
          <a:bodyPr/>
          <a:lstStyle/>
          <a:p>
            <a:pPr>
              <a:spcAft>
                <a:spcPts val="1200"/>
              </a:spcAft>
            </a:pPr>
            <a:r>
              <a:rPr lang="en-US" sz="2400" dirty="0"/>
              <a:t>Project Manager- Ensures everyone is working as a team. </a:t>
            </a:r>
          </a:p>
          <a:p>
            <a:pPr>
              <a:spcAft>
                <a:spcPts val="1200"/>
              </a:spcAft>
            </a:pPr>
            <a:r>
              <a:rPr lang="en-US" sz="2400" dirty="0"/>
              <a:t>Materials Engineer- Suggests and gathers building materials. </a:t>
            </a:r>
          </a:p>
          <a:p>
            <a:pPr>
              <a:spcAft>
                <a:spcPts val="1200"/>
              </a:spcAft>
            </a:pPr>
            <a:r>
              <a:rPr lang="en-US" sz="2400" dirty="0"/>
              <a:t>Systems Engineer- Sketches or draws and labels design plan. </a:t>
            </a:r>
          </a:p>
          <a:p>
            <a:pPr>
              <a:spcAft>
                <a:spcPts val="1200"/>
              </a:spcAft>
            </a:pPr>
            <a:r>
              <a:rPr lang="en-US" sz="2400" dirty="0"/>
              <a:t>Data Specialist- Records accurate data from trial testing.</a:t>
            </a:r>
          </a:p>
        </p:txBody>
      </p:sp>
      <p:sp>
        <p:nvSpPr>
          <p:cNvPr id="4" name="Slide Number Placeholder 3"/>
          <p:cNvSpPr>
            <a:spLocks noGrp="1"/>
          </p:cNvSpPr>
          <p:nvPr>
            <p:ph type="sldNum" sz="quarter" idx="4294967295"/>
          </p:nvPr>
        </p:nvSpPr>
        <p:spPr/>
        <p:txBody>
          <a:bodyPr/>
          <a:lstStyle/>
          <a:p>
            <a:fld id="{5F7EAB99-DA6F-4EAE-9A9F-51C3BF81A67F}" type="slidenum">
              <a:rPr lang="en-US" altLang="en-US" smtClean="0">
                <a:solidFill>
                  <a:prstClr val="white"/>
                </a:solidFill>
              </a:rPr>
              <a:pPr/>
              <a:t>25</a:t>
            </a:fld>
            <a:endParaRPr lang="en-US" altLang="en-US">
              <a:solidFill>
                <a:prstClr val="white"/>
              </a:solidFill>
            </a:endParaRPr>
          </a:p>
        </p:txBody>
      </p:sp>
    </p:spTree>
    <p:extLst>
      <p:ext uri="{BB962C8B-B14F-4D97-AF65-F5344CB8AC3E}">
        <p14:creationId xmlns:p14="http://schemas.microsoft.com/office/powerpoint/2010/main" val="23036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Objective</a:t>
            </a:r>
            <a:endParaRPr lang="en-US" sz="4000" dirty="0"/>
          </a:p>
        </p:txBody>
      </p:sp>
      <p:sp>
        <p:nvSpPr>
          <p:cNvPr id="3" name="Content Placeholder 2"/>
          <p:cNvSpPr>
            <a:spLocks noGrp="1"/>
          </p:cNvSpPr>
          <p:nvPr>
            <p:ph idx="1"/>
          </p:nvPr>
        </p:nvSpPr>
        <p:spPr>
          <a:xfrm>
            <a:off x="2756948" y="2021406"/>
            <a:ext cx="6678104" cy="3402319"/>
          </a:xfrm>
        </p:spPr>
        <p:txBody>
          <a:bodyPr>
            <a:noAutofit/>
          </a:bodyPr>
          <a:lstStyle/>
          <a:p>
            <a:r>
              <a:rPr lang="en-US" sz="2400" dirty="0" smtClean="0"/>
              <a:t>Analyze different materials to simulate space radiation on a space craft</a:t>
            </a:r>
          </a:p>
          <a:p>
            <a:r>
              <a:rPr lang="en-US" sz="2400" dirty="0" smtClean="0"/>
              <a:t>Select the best material to build  a spacecraft</a:t>
            </a:r>
          </a:p>
          <a:p>
            <a:r>
              <a:rPr lang="en-US" sz="2400" dirty="0" smtClean="0"/>
              <a:t>Justify choices</a:t>
            </a:r>
          </a:p>
          <a:p>
            <a:r>
              <a:rPr lang="en-US" sz="2400" dirty="0" smtClean="0"/>
              <a:t>Collect data</a:t>
            </a:r>
          </a:p>
          <a:p>
            <a:r>
              <a:rPr lang="en-US" sz="2400" dirty="0" smtClean="0"/>
              <a:t>Develop conclusions</a:t>
            </a:r>
          </a:p>
          <a:p>
            <a:r>
              <a:rPr lang="en-US" sz="2400" dirty="0" smtClean="0"/>
              <a:t>Apply findings to a real life application</a:t>
            </a:r>
            <a:endParaRPr lang="en-US" sz="2400" dirty="0"/>
          </a:p>
        </p:txBody>
      </p:sp>
    </p:spTree>
    <p:extLst>
      <p:ext uri="{BB962C8B-B14F-4D97-AF65-F5344CB8AC3E}">
        <p14:creationId xmlns:p14="http://schemas.microsoft.com/office/powerpoint/2010/main" val="4111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Materials</a:t>
            </a:r>
            <a:endParaRPr lang="en-US" sz="4000" dirty="0"/>
          </a:p>
        </p:txBody>
      </p:sp>
      <p:sp>
        <p:nvSpPr>
          <p:cNvPr id="3" name="Content Placeholder 2"/>
          <p:cNvSpPr>
            <a:spLocks noGrp="1"/>
          </p:cNvSpPr>
          <p:nvPr>
            <p:ph idx="1"/>
          </p:nvPr>
        </p:nvSpPr>
        <p:spPr>
          <a:xfrm>
            <a:off x="838201" y="2445539"/>
            <a:ext cx="4719918" cy="2142686"/>
          </a:xfrm>
        </p:spPr>
        <p:txBody>
          <a:bodyPr>
            <a:noAutofit/>
          </a:bodyPr>
          <a:lstStyle/>
          <a:p>
            <a:pPr marL="0" indent="0">
              <a:buNone/>
            </a:pPr>
            <a:r>
              <a:rPr lang="en-US" sz="2400" dirty="0" smtClean="0"/>
              <a:t>Each team:</a:t>
            </a:r>
          </a:p>
          <a:p>
            <a:pPr lvl="1"/>
            <a:r>
              <a:rPr lang="en-US" sz="2400" dirty="0" smtClean="0"/>
              <a:t>Scales</a:t>
            </a:r>
          </a:p>
          <a:p>
            <a:pPr lvl="1"/>
            <a:r>
              <a:rPr lang="en-US" sz="2400" dirty="0" smtClean="0"/>
              <a:t>Rulers</a:t>
            </a:r>
          </a:p>
          <a:p>
            <a:pPr lvl="1"/>
            <a:r>
              <a:rPr lang="en-US" sz="2400" dirty="0" smtClean="0"/>
              <a:t>Flashlight, or….</a:t>
            </a:r>
            <a:endParaRPr lang="en-US" sz="2400" dirty="0" smtClean="0"/>
          </a:p>
          <a:p>
            <a:pPr lvl="1"/>
            <a:r>
              <a:rPr lang="en-US" sz="2400" dirty="0" smtClean="0"/>
              <a:t>Various </a:t>
            </a:r>
            <a:r>
              <a:rPr lang="en-US" sz="2400" dirty="0" smtClean="0"/>
              <a:t>Materials: Smith’s Big Box of Cr…Stuff</a:t>
            </a:r>
            <a:endParaRPr lang="en-US" sz="24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31001" y="1761082"/>
            <a:ext cx="5224725" cy="3511600"/>
          </a:xfrm>
          <a:prstGeom prst="rect">
            <a:avLst/>
          </a:prstGeom>
        </p:spPr>
      </p:pic>
    </p:spTree>
    <p:extLst>
      <p:ext uri="{BB962C8B-B14F-4D97-AF65-F5344CB8AC3E}">
        <p14:creationId xmlns:p14="http://schemas.microsoft.com/office/powerpoint/2010/main" val="376602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Safety</a:t>
            </a:r>
            <a:endParaRPr lang="en-US" sz="4000" dirty="0"/>
          </a:p>
        </p:txBody>
      </p:sp>
      <p:sp>
        <p:nvSpPr>
          <p:cNvPr id="3" name="Content Placeholder 2"/>
          <p:cNvSpPr>
            <a:spLocks noGrp="1"/>
          </p:cNvSpPr>
          <p:nvPr>
            <p:ph idx="1"/>
          </p:nvPr>
        </p:nvSpPr>
        <p:spPr>
          <a:xfrm>
            <a:off x="609600" y="2595283"/>
            <a:ext cx="10972800" cy="2438400"/>
          </a:xfrm>
        </p:spPr>
        <p:txBody>
          <a:bodyPr>
            <a:normAutofit/>
          </a:bodyPr>
          <a:lstStyle/>
          <a:p>
            <a:r>
              <a:rPr lang="en-US" sz="2400" dirty="0" smtClean="0"/>
              <a:t>Don’t look directly at flashlight</a:t>
            </a:r>
          </a:p>
          <a:p>
            <a:endParaRPr lang="en-US" sz="2400" dirty="0"/>
          </a:p>
          <a:p>
            <a:r>
              <a:rPr lang="en-US" sz="2400" dirty="0" smtClean="0"/>
              <a:t>Don’t shine the light in your friend’s eyes either </a:t>
            </a:r>
          </a:p>
          <a:p>
            <a:pPr marL="0" indent="0">
              <a:buNone/>
            </a:pPr>
            <a:endParaRPr lang="en-US" sz="2400" dirty="0"/>
          </a:p>
          <a:p>
            <a:r>
              <a:rPr lang="en-US" sz="2400" dirty="0" smtClean="0"/>
              <a:t>Wear safety glasses </a:t>
            </a:r>
          </a:p>
          <a:p>
            <a:endParaRPr lang="en-US" sz="2400" dirty="0"/>
          </a:p>
          <a:p>
            <a:endParaRPr lang="en-US" sz="2400" dirty="0"/>
          </a:p>
        </p:txBody>
      </p:sp>
    </p:spTree>
    <p:extLst>
      <p:ext uri="{BB962C8B-B14F-4D97-AF65-F5344CB8AC3E}">
        <p14:creationId xmlns:p14="http://schemas.microsoft.com/office/powerpoint/2010/main" val="9935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000" dirty="0" smtClean="0"/>
              <a:t>Steps</a:t>
            </a:r>
            <a:endParaRPr lang="en-US" sz="4000" dirty="0"/>
          </a:p>
        </p:txBody>
      </p:sp>
      <p:sp>
        <p:nvSpPr>
          <p:cNvPr id="3" name="Content Placeholder 2"/>
          <p:cNvSpPr>
            <a:spLocks noGrp="1"/>
          </p:cNvSpPr>
          <p:nvPr>
            <p:ph idx="1"/>
          </p:nvPr>
        </p:nvSpPr>
        <p:spPr>
          <a:xfrm>
            <a:off x="2756948" y="2460812"/>
            <a:ext cx="6678104" cy="2756647"/>
          </a:xfrm>
        </p:spPr>
        <p:txBody>
          <a:bodyPr>
            <a:normAutofit/>
          </a:bodyPr>
          <a:lstStyle/>
          <a:p>
            <a:r>
              <a:rPr lang="en-US" sz="2400" dirty="0" smtClean="0"/>
              <a:t>Make hypothesis (Don’t skip this bit) </a:t>
            </a:r>
            <a:endParaRPr lang="en-US" sz="2400" dirty="0"/>
          </a:p>
          <a:p>
            <a:r>
              <a:rPr lang="en-US" sz="2400" dirty="0" smtClean="0"/>
              <a:t>Weigh materials</a:t>
            </a:r>
          </a:p>
          <a:p>
            <a:r>
              <a:rPr lang="en-US" sz="2400" dirty="0" smtClean="0"/>
              <a:t>Test materials</a:t>
            </a:r>
          </a:p>
          <a:p>
            <a:r>
              <a:rPr lang="en-US" sz="2400" dirty="0" smtClean="0"/>
              <a:t>Record material </a:t>
            </a:r>
            <a:r>
              <a:rPr lang="en-US" sz="2400" dirty="0" smtClean="0"/>
              <a:t>amounts (mass) </a:t>
            </a:r>
            <a:r>
              <a:rPr lang="en-US" sz="2400" dirty="0" smtClean="0"/>
              <a:t>it took to block out the light</a:t>
            </a:r>
          </a:p>
          <a:p>
            <a:r>
              <a:rPr lang="en-US" sz="2400" dirty="0" smtClean="0"/>
              <a:t>Repeat test with all types of materials</a:t>
            </a:r>
          </a:p>
          <a:p>
            <a:endParaRPr lang="en-US" sz="2400" dirty="0"/>
          </a:p>
        </p:txBody>
      </p:sp>
    </p:spTree>
    <p:extLst>
      <p:ext uri="{BB962C8B-B14F-4D97-AF65-F5344CB8AC3E}">
        <p14:creationId xmlns:p14="http://schemas.microsoft.com/office/powerpoint/2010/main" val="108125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D969-679E-0F4C-A60D-EC37F69C897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AF3D9EA-FCF5-BB45-B4B5-86E26C2E797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4D3A791-B91E-2A42-A708-712AFB5545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2"/>
            <a:ext cx="12192000" cy="6856475"/>
          </a:xfrm>
          <a:prstGeom prst="rect">
            <a:avLst/>
          </a:prstGeom>
        </p:spPr>
      </p:pic>
    </p:spTree>
    <p:extLst>
      <p:ext uri="{BB962C8B-B14F-4D97-AF65-F5344CB8AC3E}">
        <p14:creationId xmlns:p14="http://schemas.microsoft.com/office/powerpoint/2010/main" val="319465903"/>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Observations</a:t>
            </a:r>
            <a:endParaRPr lang="en-US" dirty="0"/>
          </a:p>
        </p:txBody>
      </p:sp>
      <p:pic>
        <p:nvPicPr>
          <p:cNvPr id="5126" name="Picture 6" descr="Image result for observations in science picture"/>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020291" y="1506071"/>
            <a:ext cx="6151418" cy="453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91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Share out</a:t>
            </a:r>
            <a:endParaRPr lang="en-US" dirty="0"/>
          </a:p>
        </p:txBody>
      </p:sp>
      <p:sp>
        <p:nvSpPr>
          <p:cNvPr id="3" name="Content Placeholder 2"/>
          <p:cNvSpPr>
            <a:spLocks noGrp="1"/>
          </p:cNvSpPr>
          <p:nvPr>
            <p:ph idx="1"/>
          </p:nvPr>
        </p:nvSpPr>
        <p:spPr>
          <a:xfrm>
            <a:off x="609600" y="2380129"/>
            <a:ext cx="10972800" cy="2057400"/>
          </a:xfrm>
        </p:spPr>
        <p:txBody>
          <a:bodyPr>
            <a:normAutofit/>
          </a:bodyPr>
          <a:lstStyle/>
          <a:p>
            <a:r>
              <a:rPr lang="en-US" sz="2400" dirty="0" smtClean="0"/>
              <a:t>Take the time to let students process verbally</a:t>
            </a:r>
          </a:p>
          <a:p>
            <a:r>
              <a:rPr lang="en-US" sz="2400" dirty="0" smtClean="0"/>
              <a:t>Encourage discussion</a:t>
            </a:r>
          </a:p>
          <a:p>
            <a:r>
              <a:rPr lang="en-US" sz="2400" dirty="0" smtClean="0"/>
              <a:t>Cooperation vs. Competition</a:t>
            </a:r>
            <a:endParaRPr lang="en-US" sz="2400" dirty="0"/>
          </a:p>
        </p:txBody>
      </p:sp>
    </p:spTree>
    <p:extLst>
      <p:ext uri="{BB962C8B-B14F-4D97-AF65-F5344CB8AC3E}">
        <p14:creationId xmlns:p14="http://schemas.microsoft.com/office/powerpoint/2010/main" val="223391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828438" y="274639"/>
            <a:ext cx="8566512" cy="578809"/>
            <a:chOff x="304438" y="274638"/>
            <a:chExt cx="8566512" cy="578809"/>
          </a:xfrm>
        </p:grpSpPr>
        <p:pic>
          <p:nvPicPr>
            <p:cNvPr id="5" name="Picture 4" descr="NAS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49695" y="274638"/>
              <a:ext cx="621255" cy="578809"/>
            </a:xfrm>
            <a:prstGeom prst="rect">
              <a:avLst/>
            </a:prstGeom>
          </p:spPr>
        </p:pic>
        <p:sp>
          <p:nvSpPr>
            <p:cNvPr id="9" name="TextBox 8"/>
            <p:cNvSpPr txBox="1"/>
            <p:nvPr/>
          </p:nvSpPr>
          <p:spPr>
            <a:xfrm>
              <a:off x="304438" y="402967"/>
              <a:ext cx="3383606" cy="246221"/>
            </a:xfrm>
            <a:prstGeom prst="rect">
              <a:avLst/>
            </a:prstGeom>
            <a:noFill/>
          </p:spPr>
          <p:txBody>
            <a:bodyPr wrap="square" rtlCol="0">
              <a:spAutoFit/>
            </a:bodyPr>
            <a:lstStyle/>
            <a:p>
              <a:r>
                <a:rPr lang="en-US" sz="1000" dirty="0">
                  <a:solidFill>
                    <a:srgbClr val="FFFFFF"/>
                  </a:solidFill>
                  <a:latin typeface="Arial"/>
                  <a:cs typeface="Arial"/>
                </a:rPr>
                <a:t>National Aeronautics and Space Administration</a:t>
              </a:r>
            </a:p>
          </p:txBody>
        </p:sp>
      </p:grpSp>
      <p:sp>
        <p:nvSpPr>
          <p:cNvPr id="7" name="TextBox 6"/>
          <p:cNvSpPr txBox="1"/>
          <p:nvPr/>
        </p:nvSpPr>
        <p:spPr>
          <a:xfrm>
            <a:off x="457200" y="6331810"/>
            <a:ext cx="6214522" cy="369332"/>
          </a:xfrm>
          <a:prstGeom prst="rect">
            <a:avLst/>
          </a:prstGeom>
          <a:noFill/>
        </p:spPr>
        <p:txBody>
          <a:bodyPr wrap="none" rtlCol="0">
            <a:spAutoFit/>
          </a:bodyPr>
          <a:lstStyle/>
          <a:p>
            <a:r>
              <a:rPr lang="en-US" dirty="0">
                <a:solidFill>
                  <a:schemeClr val="bg1"/>
                </a:solidFill>
              </a:rPr>
              <a:t>https://www.nasa.gov/stem-ed-resources/transportation.html</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838200" y="402968"/>
            <a:ext cx="3931193" cy="5110551"/>
          </a:xfrm>
          <a:prstGeom prst="rect">
            <a:avLst/>
          </a:prstGeom>
          <a:ln>
            <a:solidFill>
              <a:schemeClr val="tx1"/>
            </a:solidFill>
          </a:ln>
        </p:spPr>
      </p:pic>
      <p:sp>
        <p:nvSpPr>
          <p:cNvPr id="8" name="Rectangle 7"/>
          <p:cNvSpPr/>
          <p:nvPr/>
        </p:nvSpPr>
        <p:spPr>
          <a:xfrm>
            <a:off x="5334000" y="1149259"/>
            <a:ext cx="6096000" cy="4401205"/>
          </a:xfrm>
          <a:prstGeom prst="rect">
            <a:avLst/>
          </a:prstGeom>
        </p:spPr>
        <p:txBody>
          <a:bodyPr>
            <a:spAutoFit/>
          </a:bodyPr>
          <a:lstStyle/>
          <a:p>
            <a:pPr>
              <a:buFont typeface="Arial" panose="020B0604020202020204" pitchFamily="34" charset="0"/>
              <a:buChar char="•"/>
            </a:pPr>
            <a:r>
              <a:rPr lang="en-US" sz="2000" dirty="0">
                <a:solidFill>
                  <a:schemeClr val="bg1"/>
                </a:solidFill>
                <a:latin typeface="arial" panose="020B0604020202020204" pitchFamily="34" charset="0"/>
              </a:rPr>
              <a:t>Use geometry to find the area of the vertical and horizontal cross sections of a crew module</a:t>
            </a:r>
            <a:r>
              <a:rPr lang="en-US" sz="2000" dirty="0" smtClean="0">
                <a:solidFill>
                  <a:schemeClr val="bg1"/>
                </a:solidFill>
                <a:latin typeface="arial" panose="020B0604020202020204" pitchFamily="34" charset="0"/>
              </a:rPr>
              <a:t>.</a:t>
            </a:r>
          </a:p>
          <a:p>
            <a:pPr>
              <a:buFont typeface="Arial" panose="020B0604020202020204" pitchFamily="34" charset="0"/>
              <a:buChar char="•"/>
            </a:pPr>
            <a:endParaRPr lang="en-US" sz="2000" dirty="0">
              <a:solidFill>
                <a:schemeClr val="bg1"/>
              </a:solidFill>
              <a:latin typeface="Titillium Web"/>
            </a:endParaRPr>
          </a:p>
          <a:p>
            <a:pPr>
              <a:buFont typeface="Arial" panose="020B0604020202020204" pitchFamily="34" charset="0"/>
              <a:buChar char="•"/>
            </a:pPr>
            <a:r>
              <a:rPr lang="en-US" sz="2000" dirty="0" smtClean="0">
                <a:solidFill>
                  <a:schemeClr val="bg1"/>
                </a:solidFill>
                <a:latin typeface="arial" panose="020B0604020202020204" pitchFamily="34" charset="0"/>
              </a:rPr>
              <a:t>Construct </a:t>
            </a:r>
            <a:r>
              <a:rPr lang="en-US" sz="2000" dirty="0">
                <a:solidFill>
                  <a:schemeClr val="bg1"/>
                </a:solidFill>
                <a:latin typeface="arial" panose="020B0604020202020204" pitchFamily="34" charset="0"/>
              </a:rPr>
              <a:t>and test a model of a target docking system and crew module</a:t>
            </a:r>
            <a:r>
              <a:rPr lang="en-US" sz="2000" dirty="0" smtClean="0">
                <a:solidFill>
                  <a:schemeClr val="bg1"/>
                </a:solidFill>
                <a:latin typeface="arial" panose="020B0604020202020204" pitchFamily="34" charset="0"/>
              </a:rPr>
              <a:t>.</a:t>
            </a:r>
          </a:p>
          <a:p>
            <a:pPr>
              <a:buFont typeface="Arial" panose="020B0604020202020204" pitchFamily="34" charset="0"/>
              <a:buChar char="•"/>
            </a:pPr>
            <a:endParaRPr lang="en-US" sz="2000" dirty="0">
              <a:solidFill>
                <a:schemeClr val="bg1"/>
              </a:solidFill>
              <a:latin typeface="Titillium Web"/>
            </a:endParaRPr>
          </a:p>
          <a:p>
            <a:pPr>
              <a:buFont typeface="Arial" panose="020B0604020202020204" pitchFamily="34" charset="0"/>
              <a:buChar char="•"/>
            </a:pPr>
            <a:r>
              <a:rPr lang="en-US" sz="2000" dirty="0">
                <a:solidFill>
                  <a:schemeClr val="bg1"/>
                </a:solidFill>
                <a:latin typeface="arial" panose="020B0604020202020204" pitchFamily="34" charset="0"/>
              </a:rPr>
              <a:t>Design a heat shield to protect the contents of a crew module during a simulated atmospheric reentry</a:t>
            </a:r>
            <a:r>
              <a:rPr lang="en-US" sz="2000" dirty="0" smtClean="0">
                <a:solidFill>
                  <a:schemeClr val="bg1"/>
                </a:solidFill>
                <a:latin typeface="arial" panose="020B0604020202020204" pitchFamily="34" charset="0"/>
              </a:rPr>
              <a:t>.</a:t>
            </a:r>
            <a:r>
              <a:rPr lang="en-US" sz="2000" b="1" dirty="0">
                <a:solidFill>
                  <a:schemeClr val="bg1"/>
                </a:solidFill>
                <a:latin typeface="arial" panose="020B0604020202020204" pitchFamily="34" charset="0"/>
              </a:rPr>
              <a:t> </a:t>
            </a:r>
            <a:endParaRPr lang="en-US" sz="2000" b="1" dirty="0" smtClean="0">
              <a:solidFill>
                <a:schemeClr val="bg1"/>
              </a:solidFill>
              <a:latin typeface="arial" panose="020B0604020202020204" pitchFamily="34" charset="0"/>
            </a:endParaRPr>
          </a:p>
          <a:p>
            <a:pPr>
              <a:buFont typeface="Arial" panose="020B0604020202020204" pitchFamily="34" charset="0"/>
              <a:buChar char="•"/>
            </a:pPr>
            <a:endParaRPr lang="en-US" sz="2000" b="1" dirty="0" smtClean="0">
              <a:solidFill>
                <a:schemeClr val="bg1"/>
              </a:solidFill>
              <a:latin typeface="arial" panose="020B0604020202020204" pitchFamily="34" charset="0"/>
            </a:endParaRPr>
          </a:p>
          <a:p>
            <a:pPr>
              <a:buFont typeface="Arial" panose="020B0604020202020204" pitchFamily="34" charset="0"/>
              <a:buChar char="•"/>
            </a:pPr>
            <a:r>
              <a:rPr lang="en-US" sz="2000" b="1" dirty="0" smtClean="0">
                <a:solidFill>
                  <a:schemeClr val="bg1"/>
                </a:solidFill>
                <a:latin typeface="arial" panose="020B0604020202020204" pitchFamily="34" charset="0"/>
              </a:rPr>
              <a:t>Design </a:t>
            </a:r>
            <a:r>
              <a:rPr lang="en-US" sz="2000" b="1" dirty="0">
                <a:solidFill>
                  <a:schemeClr val="bg1"/>
                </a:solidFill>
                <a:latin typeface="arial" panose="020B0604020202020204" pitchFamily="34" charset="0"/>
              </a:rPr>
              <a:t>and build a crew module model that will secure two 2-cm astronaut figures during a drop test</a:t>
            </a:r>
            <a:r>
              <a:rPr lang="en-US" sz="2000" dirty="0">
                <a:solidFill>
                  <a:schemeClr val="bg1"/>
                </a:solidFill>
                <a:latin typeface="arial" panose="020B0604020202020204" pitchFamily="34" charset="0"/>
              </a:rPr>
              <a:t>.</a:t>
            </a:r>
            <a:endParaRPr lang="en-US" sz="2000" dirty="0">
              <a:solidFill>
                <a:schemeClr val="bg1"/>
              </a:solidFill>
              <a:latin typeface="Titillium Web"/>
            </a:endParaRPr>
          </a:p>
          <a:p>
            <a:pPr>
              <a:buFont typeface="Arial" panose="020B0604020202020204" pitchFamily="34" charset="0"/>
              <a:buChar char="•"/>
            </a:pPr>
            <a:endParaRPr lang="en-US" sz="2000" b="0" i="0" dirty="0">
              <a:solidFill>
                <a:schemeClr val="bg1"/>
              </a:solidFill>
              <a:effectLst/>
              <a:latin typeface="Titillium Web"/>
            </a:endParaRPr>
          </a:p>
        </p:txBody>
      </p:sp>
    </p:spTree>
    <p:extLst>
      <p:ext uri="{BB962C8B-B14F-4D97-AF65-F5344CB8AC3E}">
        <p14:creationId xmlns:p14="http://schemas.microsoft.com/office/powerpoint/2010/main" val="18365479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45403" y="568822"/>
            <a:ext cx="9144000"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a:lstStyle>
          <a:p>
            <a:r>
              <a:rPr lang="en-US" sz="4000" dirty="0" smtClean="0"/>
              <a:t>Standards Addressed</a:t>
            </a:r>
            <a:endParaRPr lang="en-US" sz="4000" dirty="0"/>
          </a:p>
        </p:txBody>
      </p:sp>
      <p:sp>
        <p:nvSpPr>
          <p:cNvPr id="5" name="Content Placeholder 4"/>
          <p:cNvSpPr txBox="1">
            <a:spLocks/>
          </p:cNvSpPr>
          <p:nvPr/>
        </p:nvSpPr>
        <p:spPr>
          <a:xfrm>
            <a:off x="1371599" y="1689847"/>
            <a:ext cx="9385301" cy="46566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smtClean="0"/>
              <a:t>Engineering Design </a:t>
            </a:r>
          </a:p>
          <a:p>
            <a:pPr marL="0" indent="0">
              <a:buFont typeface="Arial" panose="020B0604020202020204" pitchFamily="34" charset="0"/>
              <a:buNone/>
            </a:pPr>
            <a:endParaRPr lang="en-US" sz="2000" b="1" smtClean="0"/>
          </a:p>
          <a:p>
            <a:r>
              <a:rPr lang="en-US" sz="2000" b="1" u="sng" smtClean="0"/>
              <a:t>MS-ETS1-1</a:t>
            </a:r>
            <a:r>
              <a:rPr lang="en-US" sz="2000" smtClean="0"/>
              <a:t>. Define the criteria and constraints of a design problem with sufficient precision to ensure a successful solution taking into account relevant scientific principles and potential impacts on people and the natural environment that may limit possible solutions. </a:t>
            </a:r>
          </a:p>
          <a:p>
            <a:r>
              <a:rPr lang="en-US" sz="2000" b="1" u="sng" smtClean="0"/>
              <a:t>MS-ETS1-2</a:t>
            </a:r>
            <a:r>
              <a:rPr lang="en-US" sz="2000" smtClean="0"/>
              <a:t>. Evaluate competing design solutions using a systematic process to determine how well they meet the criteria and constraints of the problem. </a:t>
            </a:r>
          </a:p>
          <a:p>
            <a:r>
              <a:rPr lang="en-US" sz="2000" b="1" u="sng" smtClean="0"/>
              <a:t>MS-ETS1-3</a:t>
            </a:r>
            <a:r>
              <a:rPr lang="en-US" sz="2000" smtClean="0"/>
              <a:t>. Analyze data from tests to determine similarities and differences among several design solutions to identify the best characteristics of each that can be combined into a new solution to better meet the criteria for success. </a:t>
            </a:r>
          </a:p>
          <a:p>
            <a:r>
              <a:rPr lang="en-US" sz="2000" b="1" u="sng" smtClean="0"/>
              <a:t>MS-ETS1-4</a:t>
            </a:r>
            <a:r>
              <a:rPr lang="en-US" sz="2000" smtClean="0"/>
              <a:t>. Develop a model to generate data for iterative testing and modification of a proposed object, tool, or process such that an optimal design can be achieved. </a:t>
            </a:r>
            <a:endParaRPr lang="en-US" sz="2000" dirty="0"/>
          </a:p>
        </p:txBody>
      </p:sp>
    </p:spTree>
    <p:extLst>
      <p:ext uri="{BB962C8B-B14F-4D97-AF65-F5344CB8AC3E}">
        <p14:creationId xmlns:p14="http://schemas.microsoft.com/office/powerpoint/2010/main" val="3632166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306748"/>
            <a:ext cx="9301316" cy="646331"/>
          </a:xfrm>
        </p:spPr>
        <p:txBody>
          <a:bodyPr/>
          <a:lstStyle/>
          <a:p>
            <a:pPr algn="l"/>
            <a:r>
              <a:rPr lang="en-US" sz="4000" dirty="0" smtClean="0"/>
              <a:t>NGSS Continued</a:t>
            </a:r>
            <a:endParaRPr lang="en-US" sz="4000" dirty="0"/>
          </a:p>
        </p:txBody>
      </p:sp>
      <p:sp>
        <p:nvSpPr>
          <p:cNvPr id="5" name="Content Placeholder 2"/>
          <p:cNvSpPr>
            <a:spLocks noGrp="1"/>
          </p:cNvSpPr>
          <p:nvPr>
            <p:ph idx="1"/>
          </p:nvPr>
        </p:nvSpPr>
        <p:spPr>
          <a:xfrm>
            <a:off x="4498109" y="1295400"/>
            <a:ext cx="7239000" cy="4800600"/>
          </a:xfrm>
        </p:spPr>
        <p:txBody>
          <a:bodyPr>
            <a:normAutofit fontScale="92500" lnSpcReduction="20000"/>
          </a:bodyPr>
          <a:lstStyle/>
          <a:p>
            <a:pPr marL="0" indent="0">
              <a:buNone/>
            </a:pPr>
            <a:r>
              <a:rPr lang="en-US" sz="2400" b="1" dirty="0"/>
              <a:t>Science and Engineering Practices </a:t>
            </a:r>
            <a:endParaRPr lang="en-US" sz="2400" b="1" dirty="0" smtClean="0"/>
          </a:p>
          <a:p>
            <a:pPr marL="0" indent="0">
              <a:buNone/>
            </a:pPr>
            <a:endParaRPr lang="en-US" sz="2400" b="1" dirty="0" smtClean="0"/>
          </a:p>
          <a:p>
            <a:pPr algn="l"/>
            <a:r>
              <a:rPr lang="en-US" dirty="0" smtClean="0"/>
              <a:t>Asking </a:t>
            </a:r>
            <a:r>
              <a:rPr lang="en-US" dirty="0"/>
              <a:t>questions and defining problems </a:t>
            </a:r>
          </a:p>
          <a:p>
            <a:pPr algn="l"/>
            <a:r>
              <a:rPr lang="en-US" dirty="0"/>
              <a:t>Developing and using models </a:t>
            </a:r>
          </a:p>
          <a:p>
            <a:pPr algn="l"/>
            <a:r>
              <a:rPr lang="en-US" dirty="0"/>
              <a:t>Planning and carrying out investigations </a:t>
            </a:r>
          </a:p>
          <a:p>
            <a:pPr algn="l"/>
            <a:r>
              <a:rPr lang="en-US" dirty="0"/>
              <a:t>Analyzing and interpreting data </a:t>
            </a:r>
          </a:p>
          <a:p>
            <a:pPr algn="l"/>
            <a:r>
              <a:rPr lang="en-US" dirty="0"/>
              <a:t>Using math and computational thinking </a:t>
            </a:r>
          </a:p>
          <a:p>
            <a:pPr algn="l"/>
            <a:r>
              <a:rPr lang="en-US" dirty="0"/>
              <a:t>Constructing explanations and designing solutions </a:t>
            </a:r>
          </a:p>
          <a:p>
            <a:pPr algn="l"/>
            <a:r>
              <a:rPr lang="en-US" dirty="0"/>
              <a:t>Engaging in argument from evidence </a:t>
            </a:r>
          </a:p>
          <a:p>
            <a:pPr algn="l"/>
            <a:r>
              <a:rPr lang="en-US" dirty="0"/>
              <a:t>Obtaining, evaluating, and communicating information </a:t>
            </a:r>
          </a:p>
          <a:p>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828800"/>
            <a:ext cx="3995093" cy="3170591"/>
          </a:xfrm>
          <a:prstGeom prst="rect">
            <a:avLst/>
          </a:prstGeom>
        </p:spPr>
      </p:pic>
    </p:spTree>
    <p:extLst>
      <p:ext uri="{BB962C8B-B14F-4D97-AF65-F5344CB8AC3E}">
        <p14:creationId xmlns:p14="http://schemas.microsoft.com/office/powerpoint/2010/main" val="2267595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457200"/>
            <a:ext cx="9144000" cy="646331"/>
          </a:xfrm>
        </p:spPr>
        <p:txBody>
          <a:bodyPr/>
          <a:lstStyle/>
          <a:p>
            <a:pPr algn="l"/>
            <a:r>
              <a:rPr lang="en-US" sz="4000" dirty="0" smtClean="0"/>
              <a:t>Performance Indicators</a:t>
            </a:r>
            <a:endParaRPr lang="en-US" sz="4000" dirty="0"/>
          </a:p>
        </p:txBody>
      </p:sp>
      <p:sp>
        <p:nvSpPr>
          <p:cNvPr id="5" name="Content Placeholder 2"/>
          <p:cNvSpPr>
            <a:spLocks noGrp="1"/>
          </p:cNvSpPr>
          <p:nvPr>
            <p:ph idx="1"/>
          </p:nvPr>
        </p:nvSpPr>
        <p:spPr>
          <a:xfrm>
            <a:off x="1524000" y="2182906"/>
            <a:ext cx="9144000" cy="3429000"/>
          </a:xfrm>
        </p:spPr>
        <p:txBody>
          <a:bodyPr>
            <a:normAutofit fontScale="25000" lnSpcReduction="20000"/>
          </a:bodyPr>
          <a:lstStyle/>
          <a:p>
            <a:pPr marL="0" indent="0">
              <a:buNone/>
            </a:pPr>
            <a:r>
              <a:rPr lang="en-US" sz="9600" b="1" dirty="0" smtClean="0"/>
              <a:t>Critical </a:t>
            </a:r>
            <a:r>
              <a:rPr lang="en-US" sz="9600" b="1" dirty="0"/>
              <a:t>thinking, problem solving, and decision making </a:t>
            </a:r>
            <a:endParaRPr lang="en-US" sz="9600" b="1" dirty="0" smtClean="0"/>
          </a:p>
          <a:p>
            <a:pPr marL="0" indent="0">
              <a:buNone/>
            </a:pPr>
            <a:endParaRPr lang="en-US" sz="9600" dirty="0"/>
          </a:p>
          <a:p>
            <a:pPr algn="l"/>
            <a:r>
              <a:rPr lang="en-US" sz="9600" dirty="0"/>
              <a:t>a. Identify and define authentic problems and significant questions for investigation </a:t>
            </a:r>
          </a:p>
          <a:p>
            <a:pPr algn="l"/>
            <a:r>
              <a:rPr lang="en-US" sz="9600" dirty="0"/>
              <a:t>b. Plan and manage activities to develop a solution or complete a project </a:t>
            </a:r>
          </a:p>
          <a:p>
            <a:pPr algn="l"/>
            <a:r>
              <a:rPr lang="en-US" sz="9600" dirty="0" err="1"/>
              <a:t>c.</a:t>
            </a:r>
            <a:r>
              <a:rPr lang="en-US" sz="9600" dirty="0"/>
              <a:t> Collect and analyze data to identify solutions and/or make informed decisions </a:t>
            </a:r>
          </a:p>
          <a:p>
            <a:pPr algn="l"/>
            <a:r>
              <a:rPr lang="en-US" sz="9600" dirty="0"/>
              <a:t>d. Use multiple processes and diverse perspectives to explore alternative solutions</a:t>
            </a:r>
          </a:p>
          <a:p>
            <a:endParaRPr lang="en-US" dirty="0"/>
          </a:p>
        </p:txBody>
      </p:sp>
    </p:spTree>
    <p:extLst>
      <p:ext uri="{BB962C8B-B14F-4D97-AF65-F5344CB8AC3E}">
        <p14:creationId xmlns:p14="http://schemas.microsoft.com/office/powerpoint/2010/main" val="396824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405193"/>
            <a:ext cx="10210800"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a:lstStyle>
          <a:p>
            <a:r>
              <a:rPr lang="en-US" sz="4000" dirty="0" smtClean="0"/>
              <a:t>The Engineering Design Challenge</a:t>
            </a:r>
            <a:endParaRPr lang="en-US" sz="4000" dirty="0"/>
          </a:p>
        </p:txBody>
      </p:sp>
      <p:sp>
        <p:nvSpPr>
          <p:cNvPr id="5" name="Content Placeholder 2"/>
          <p:cNvSpPr txBox="1">
            <a:spLocks/>
          </p:cNvSpPr>
          <p:nvPr/>
        </p:nvSpPr>
        <p:spPr>
          <a:xfrm>
            <a:off x="1493403" y="3119343"/>
            <a:ext cx="9385301" cy="31657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Teams of up to four students will design and build a CEV model that can safely transport two astronauts on a mission to the Moon, Mars, or other destinations in space. </a:t>
            </a:r>
          </a:p>
          <a:p>
            <a:r>
              <a:rPr lang="en-US" sz="2400" dirty="0" smtClean="0"/>
              <a:t>A drop test will determine how well the CEV will protect the astronauts during landing. During the drop test, the CEV will be deployed, or dropped, from a height of at least three meters to simulate landing. </a:t>
            </a:r>
          </a:p>
          <a:p>
            <a:r>
              <a:rPr lang="en-US" sz="2400" dirty="0" smtClean="0"/>
              <a:t>The astronauts must stay securely in their seats during the drop test. It must also have an internal tank for fuel. </a:t>
            </a:r>
            <a:endParaRPr lang="en-US" sz="24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0437" y="1295400"/>
            <a:ext cx="1923525" cy="1580067"/>
          </a:xfrm>
          <a:prstGeom prst="rect">
            <a:avLst/>
          </a:prstGeom>
        </p:spPr>
      </p:pic>
    </p:spTree>
    <p:extLst>
      <p:ext uri="{BB962C8B-B14F-4D97-AF65-F5344CB8AC3E}">
        <p14:creationId xmlns:p14="http://schemas.microsoft.com/office/powerpoint/2010/main" val="1930470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304800"/>
            <a:ext cx="9144000"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a:lstStyle>
          <a:p>
            <a:r>
              <a:rPr lang="en-US" sz="4000" dirty="0" smtClean="0"/>
              <a:t>Criteria</a:t>
            </a:r>
            <a:endParaRPr lang="en-US" sz="4000" dirty="0"/>
          </a:p>
        </p:txBody>
      </p:sp>
      <p:sp>
        <p:nvSpPr>
          <p:cNvPr id="5" name="Content Placeholder 2"/>
          <p:cNvSpPr txBox="1">
            <a:spLocks/>
          </p:cNvSpPr>
          <p:nvPr/>
        </p:nvSpPr>
        <p:spPr>
          <a:xfrm>
            <a:off x="1371600" y="1295400"/>
            <a:ext cx="9385301" cy="48744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smtClean="0"/>
              <a:t>The CEV must meet the following criteria and constraints: </a:t>
            </a:r>
          </a:p>
          <a:p>
            <a:pPr marL="0" indent="0">
              <a:buFont typeface="Arial" panose="020B0604020202020204" pitchFamily="34" charset="0"/>
              <a:buNone/>
            </a:pPr>
            <a:endParaRPr lang="en-US" sz="2000" smtClean="0"/>
          </a:p>
          <a:p>
            <a:pPr marL="342900" indent="-342900"/>
            <a:r>
              <a:rPr lang="en-US" sz="2000" smtClean="0"/>
              <a:t>The CEV must carry two astronauts safely. Each astronaut is 3- to 7-cm long. </a:t>
            </a:r>
          </a:p>
          <a:p>
            <a:pPr marL="342900" indent="-342900"/>
            <a:r>
              <a:rPr lang="en-US" sz="2000" smtClean="0"/>
              <a:t>You must design and build secure seats for both astronauts. </a:t>
            </a:r>
          </a:p>
          <a:p>
            <a:pPr marL="342900" indent="-342900"/>
            <a:r>
              <a:rPr lang="en-US" sz="2000" smtClean="0"/>
              <a:t>The astronauts should stay in their seats during each drop test without being glued or taped in place. </a:t>
            </a:r>
          </a:p>
          <a:p>
            <a:pPr marL="342900" indent="-342900"/>
            <a:r>
              <a:rPr lang="en-US" sz="2000" smtClean="0"/>
              <a:t>The CEV must have one hatch that opens and closes, and is sized so that your astronauts can enter or exit easily. </a:t>
            </a:r>
          </a:p>
          <a:p>
            <a:pPr marL="342900" indent="-342900"/>
            <a:r>
              <a:rPr lang="en-US" sz="2000" smtClean="0"/>
              <a:t>The hatch should remain closed during all drop tests. </a:t>
            </a:r>
          </a:p>
          <a:p>
            <a:pPr marL="342900" indent="-342900"/>
            <a:r>
              <a:rPr lang="en-US" sz="2000" smtClean="0"/>
              <a:t>The CEV must have a radiation shield based on your earlier work.</a:t>
            </a:r>
          </a:p>
          <a:p>
            <a:pPr marL="342900" indent="-342900"/>
            <a:r>
              <a:rPr lang="en-US" sz="2000" smtClean="0"/>
              <a:t>The CEV must fit within the provided oatmeal tin. (This item serves simply as a size constraint. The CEV should not be stored in or launched from this item.)</a:t>
            </a:r>
          </a:p>
          <a:p>
            <a:pPr marL="342900" indent="-342900"/>
            <a:r>
              <a:rPr lang="en-US" sz="2000" smtClean="0"/>
              <a:t>The CEV must include a model of an internal holding tank for fuel with a volume of 30 cm3 (Note: Your tanks will not actually be filled with a liquid.) </a:t>
            </a:r>
          </a:p>
          <a:p>
            <a:pPr marL="342900" indent="-342900"/>
            <a:r>
              <a:rPr lang="en-US" sz="2000" smtClean="0"/>
              <a:t>The total mass cannot exceed 100 grams. </a:t>
            </a:r>
            <a:endParaRPr lang="en-US" sz="2000" dirty="0"/>
          </a:p>
        </p:txBody>
      </p:sp>
    </p:spTree>
    <p:extLst>
      <p:ext uri="{BB962C8B-B14F-4D97-AF65-F5344CB8AC3E}">
        <p14:creationId xmlns:p14="http://schemas.microsoft.com/office/powerpoint/2010/main" val="2579325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405658"/>
            <a:ext cx="11191568" cy="712684"/>
          </a:xfrm>
        </p:spPr>
        <p:txBody>
          <a:bodyPr/>
          <a:lstStyle/>
          <a:p>
            <a:pPr algn="l"/>
            <a:r>
              <a:rPr lang="en-US" sz="4000" dirty="0" smtClean="0"/>
              <a:t>Identify Your Materials:</a:t>
            </a:r>
            <a:endParaRPr lang="en-US" sz="4000" dirty="0"/>
          </a:p>
        </p:txBody>
      </p:sp>
      <p:pic>
        <p:nvPicPr>
          <p:cNvPr id="5" name="Picture 4"/>
          <p:cNvPicPr>
            <a:picLocks noChangeAspect="1"/>
          </p:cNvPicPr>
          <p:nvPr/>
        </p:nvPicPr>
        <p:blipFill>
          <a:blip r:embed="rId2"/>
          <a:stretch>
            <a:fillRect/>
          </a:stretch>
        </p:blipFill>
        <p:spPr>
          <a:xfrm>
            <a:off x="3374742" y="1676400"/>
            <a:ext cx="5204084" cy="3489521"/>
          </a:xfrm>
          <a:prstGeom prst="rect">
            <a:avLst/>
          </a:prstGeom>
          <a:ln>
            <a:solidFill>
              <a:schemeClr val="tx1"/>
            </a:solidFill>
          </a:ln>
        </p:spPr>
      </p:pic>
    </p:spTree>
    <p:extLst>
      <p:ext uri="{BB962C8B-B14F-4D97-AF65-F5344CB8AC3E}">
        <p14:creationId xmlns:p14="http://schemas.microsoft.com/office/powerpoint/2010/main" val="3866370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412376"/>
            <a:ext cx="7226709" cy="646316"/>
          </a:xfrm>
        </p:spPr>
        <p:txBody>
          <a:bodyPr/>
          <a:lstStyle/>
          <a:p>
            <a:pPr algn="l"/>
            <a:r>
              <a:rPr lang="en-US" sz="4000" dirty="0" smtClean="0"/>
              <a:t>The Process</a:t>
            </a:r>
            <a:r>
              <a:rPr lang="en-US" sz="4000" dirty="0" smtClean="0"/>
              <a:t>: </a:t>
            </a:r>
            <a:endParaRPr lang="en-US" sz="40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3356" y="1058692"/>
            <a:ext cx="4285672" cy="4999691"/>
          </a:xfrm>
          <a:prstGeom prst="rect">
            <a:avLst/>
          </a:prstGeom>
          <a:ln>
            <a:solidFill>
              <a:schemeClr val="tx1"/>
            </a:solidFill>
          </a:ln>
        </p:spPr>
      </p:pic>
      <p:sp>
        <p:nvSpPr>
          <p:cNvPr id="6" name="TextBox 5"/>
          <p:cNvSpPr txBox="1"/>
          <p:nvPr/>
        </p:nvSpPr>
        <p:spPr>
          <a:xfrm>
            <a:off x="896472" y="2596247"/>
            <a:ext cx="4150657"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Allow time for each step</a:t>
            </a:r>
          </a:p>
          <a:p>
            <a:pPr marL="342900" indent="-342900">
              <a:buFont typeface="Arial" panose="020B0604020202020204" pitchFamily="34" charset="0"/>
              <a:buChar char="•"/>
            </a:pPr>
            <a:endParaRPr lang="en-US" sz="2400" dirty="0" smtClean="0">
              <a:solidFill>
                <a:schemeClr val="bg1"/>
              </a:solidFill>
            </a:endParaRPr>
          </a:p>
          <a:p>
            <a:pPr marL="342900" indent="-342900">
              <a:buFont typeface="Arial" panose="020B0604020202020204" pitchFamily="34" charset="0"/>
              <a:buChar char="•"/>
            </a:pPr>
            <a:r>
              <a:rPr lang="en-US" sz="2400" dirty="0" smtClean="0">
                <a:solidFill>
                  <a:schemeClr val="bg1"/>
                </a:solidFill>
              </a:rPr>
              <a:t>Difference between a fun activity and on that creates understanding</a:t>
            </a:r>
            <a:endParaRPr lang="en-US" sz="2400" dirty="0">
              <a:solidFill>
                <a:schemeClr val="bg1"/>
              </a:solidFill>
            </a:endParaRPr>
          </a:p>
        </p:txBody>
      </p:sp>
    </p:spTree>
    <p:extLst>
      <p:ext uri="{BB962C8B-B14F-4D97-AF65-F5344CB8AC3E}">
        <p14:creationId xmlns:p14="http://schemas.microsoft.com/office/powerpoint/2010/main" val="332896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Multiply 78">
            <a:extLst>
              <a:ext uri="{FF2B5EF4-FFF2-40B4-BE49-F238E27FC236}">
                <a16:creationId xmlns:a16="http://schemas.microsoft.com/office/drawing/2014/main" id="{E4F27D83-ACAB-1743-BB20-6FFA562A03D7}"/>
              </a:ext>
            </a:extLst>
          </p:cNvPr>
          <p:cNvSpPr/>
          <p:nvPr/>
        </p:nvSpPr>
        <p:spPr>
          <a:xfrm>
            <a:off x="10372580" y="-1254291"/>
            <a:ext cx="289323" cy="406400"/>
          </a:xfrm>
          <a:prstGeom prst="mathMultiply">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7A691676-FE17-C549-B717-D073B74822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1205" y="-1341498"/>
            <a:ext cx="580814" cy="580814"/>
          </a:xfrm>
          <a:prstGeom prst="rect">
            <a:avLst/>
          </a:prstGeom>
        </p:spPr>
      </p:pic>
      <p:pic>
        <p:nvPicPr>
          <p:cNvPr id="3" name="Picture 2">
            <a:extLst>
              <a:ext uri="{FF2B5EF4-FFF2-40B4-BE49-F238E27FC236}">
                <a16:creationId xmlns:a16="http://schemas.microsoft.com/office/drawing/2014/main" id="{1210B691-FB07-7C4F-BD51-618A261861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87796"/>
            <a:ext cx="12192000" cy="5892800"/>
          </a:xfrm>
          <a:prstGeom prst="rect">
            <a:avLst/>
          </a:prstGeom>
        </p:spPr>
      </p:pic>
    </p:spTree>
    <p:extLst>
      <p:ext uri="{BB962C8B-B14F-4D97-AF65-F5344CB8AC3E}">
        <p14:creationId xmlns:p14="http://schemas.microsoft.com/office/powerpoint/2010/main" val="13993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304800"/>
            <a:ext cx="8160775" cy="646331"/>
          </a:xfrm>
        </p:spPr>
        <p:txBody>
          <a:bodyPr/>
          <a:lstStyle/>
          <a:p>
            <a:pPr algn="l"/>
            <a:r>
              <a:rPr lang="en-US" sz="4000" dirty="0" smtClean="0"/>
              <a:t>Get Your Design Approved:</a:t>
            </a:r>
            <a:endParaRPr lang="en-US" sz="40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1450109"/>
            <a:ext cx="5900502" cy="4224106"/>
          </a:xfrm>
          <a:prstGeom prst="rect">
            <a:avLst/>
          </a:prstGeom>
        </p:spPr>
      </p:pic>
    </p:spTree>
    <p:extLst>
      <p:ext uri="{BB962C8B-B14F-4D97-AF65-F5344CB8AC3E}">
        <p14:creationId xmlns:p14="http://schemas.microsoft.com/office/powerpoint/2010/main" val="3891395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228600"/>
            <a:ext cx="9144000" cy="646331"/>
          </a:xfrm>
        </p:spPr>
        <p:txBody>
          <a:bodyPr/>
          <a:lstStyle/>
          <a:p>
            <a:pPr algn="l"/>
            <a:r>
              <a:rPr lang="en-US" sz="4000" dirty="0" smtClean="0"/>
              <a:t>Budget Planning:</a:t>
            </a:r>
            <a:endParaRPr lang="en-US" sz="40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0800" y="381000"/>
            <a:ext cx="4588650" cy="5628267"/>
          </a:xfrm>
          <a:prstGeom prst="rect">
            <a:avLst/>
          </a:prstGeom>
          <a:ln>
            <a:solidFill>
              <a:schemeClr val="tx1"/>
            </a:solidFill>
          </a:ln>
        </p:spPr>
      </p:pic>
      <p:sp>
        <p:nvSpPr>
          <p:cNvPr id="6" name="Rectangle 5"/>
          <p:cNvSpPr/>
          <p:nvPr/>
        </p:nvSpPr>
        <p:spPr>
          <a:xfrm>
            <a:off x="1143000" y="1267975"/>
            <a:ext cx="3546764" cy="4524315"/>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Support: </a:t>
            </a:r>
          </a:p>
          <a:p>
            <a:r>
              <a:rPr lang="en-US" sz="2400" dirty="0">
                <a:solidFill>
                  <a:schemeClr val="bg1"/>
                </a:solidFill>
                <a:latin typeface="Arial" panose="020B0604020202020204" pitchFamily="34" charset="0"/>
                <a:cs typeface="Arial" panose="020B0604020202020204" pitchFamily="34" charset="0"/>
              </a:rPr>
              <a:t>• Use one cost (i.e., every material is $0.25) </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Complexity: </a:t>
            </a:r>
          </a:p>
          <a:p>
            <a:r>
              <a:rPr lang="en-US" sz="2400" dirty="0">
                <a:solidFill>
                  <a:schemeClr val="bg1"/>
                </a:solidFill>
                <a:latin typeface="Arial" panose="020B0604020202020204" pitchFamily="34" charset="0"/>
                <a:cs typeface="Arial" panose="020B0604020202020204" pitchFamily="34" charset="0"/>
              </a:rPr>
              <a:t>• Have students use the Internet to determine realistic costs for the materials they are using </a:t>
            </a:r>
          </a:p>
          <a:p>
            <a:r>
              <a:rPr lang="en-US" sz="2400" dirty="0">
                <a:solidFill>
                  <a:schemeClr val="bg1"/>
                </a:solidFill>
                <a:latin typeface="Arial" panose="020B0604020202020204" pitchFamily="34" charset="0"/>
                <a:cs typeface="Arial" panose="020B0604020202020204" pitchFamily="34" charset="0"/>
              </a:rPr>
              <a:t>• Item costs can be raised (budget increase) or lowered (budget cut) </a:t>
            </a:r>
          </a:p>
        </p:txBody>
      </p:sp>
    </p:spTree>
    <p:extLst>
      <p:ext uri="{BB962C8B-B14F-4D97-AF65-F5344CB8AC3E}">
        <p14:creationId xmlns:p14="http://schemas.microsoft.com/office/powerpoint/2010/main" val="478050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66447" y="1550894"/>
            <a:ext cx="4942970" cy="400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329458" y="703758"/>
            <a:ext cx="3019160" cy="707886"/>
          </a:xfrm>
          <a:prstGeom prst="rect">
            <a:avLst/>
          </a:prstGeom>
          <a:noFill/>
        </p:spPr>
        <p:txBody>
          <a:bodyPr wrap="none">
            <a:spAutoFit/>
          </a:bodyPr>
          <a:lstStyle/>
          <a:p>
            <a:pPr algn="ctr">
              <a:defRPr/>
            </a:pPr>
            <a:r>
              <a:rPr lang="en-US" sz="4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Touchdown</a:t>
            </a:r>
            <a:endParaRPr lang="en-US" sz="4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685800" y="6248400"/>
            <a:ext cx="5788636" cy="369332"/>
          </a:xfrm>
          <a:prstGeom prst="rect">
            <a:avLst/>
          </a:prstGeom>
          <a:noFill/>
        </p:spPr>
        <p:txBody>
          <a:bodyPr wrap="none" rtlCol="0">
            <a:spAutoFit/>
          </a:bodyPr>
          <a:lstStyle/>
          <a:p>
            <a:r>
              <a:rPr lang="en-US" dirty="0">
                <a:solidFill>
                  <a:schemeClr val="bg1"/>
                </a:solidFill>
              </a:rPr>
              <a:t>https://www.jpl.nasa.gov/edu/teach/activity/touchdown/</a:t>
            </a:r>
          </a:p>
        </p:txBody>
      </p:sp>
    </p:spTree>
    <p:extLst>
      <p:ext uri="{BB962C8B-B14F-4D97-AF65-F5344CB8AC3E}">
        <p14:creationId xmlns:p14="http://schemas.microsoft.com/office/powerpoint/2010/main" val="2638674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sz="quarter" idx="1"/>
          </p:nvPr>
        </p:nvSpPr>
        <p:spPr>
          <a:xfrm>
            <a:off x="1669256" y="1878409"/>
            <a:ext cx="8929688" cy="3172663"/>
          </a:xfrm>
        </p:spPr>
        <p:txBody>
          <a:bodyPr>
            <a:normAutofit fontScale="92500" lnSpcReduction="20000"/>
          </a:bodyPr>
          <a:lstStyle/>
          <a:p>
            <a:r>
              <a:rPr lang="en-US" altLang="en-US" dirty="0" smtClean="0"/>
              <a:t>National Council of Teachers of Mathematics Standards (Grades 3-8)</a:t>
            </a:r>
          </a:p>
          <a:p>
            <a:pPr lvl="1" eaLnBrk="1" hangingPunct="1"/>
            <a:r>
              <a:rPr lang="en-US" altLang="en-US" sz="2200" dirty="0"/>
              <a:t>Problem Solving</a:t>
            </a:r>
          </a:p>
          <a:p>
            <a:pPr lvl="2" eaLnBrk="1" hangingPunct="1"/>
            <a:r>
              <a:rPr lang="en-US" altLang="en-US" dirty="0" smtClean="0"/>
              <a:t>Build new mathematical knowledge through problem solving</a:t>
            </a:r>
          </a:p>
          <a:p>
            <a:pPr lvl="2" eaLnBrk="1" hangingPunct="1"/>
            <a:r>
              <a:rPr lang="en-US" altLang="en-US" dirty="0" smtClean="0"/>
              <a:t>Solve problems that arise in mathematics and in other contexts</a:t>
            </a:r>
          </a:p>
          <a:p>
            <a:pPr lvl="2" eaLnBrk="1" hangingPunct="1"/>
            <a:r>
              <a:rPr lang="en-US" altLang="en-US" dirty="0" smtClean="0"/>
              <a:t>Apply and adapt a variety of appropriate strategies to solve problems</a:t>
            </a:r>
          </a:p>
          <a:p>
            <a:pPr lvl="1" eaLnBrk="1" hangingPunct="1"/>
            <a:r>
              <a:rPr lang="en-US" altLang="en-US" sz="2200" dirty="0"/>
              <a:t>Measurement</a:t>
            </a:r>
          </a:p>
          <a:p>
            <a:pPr lvl="2" eaLnBrk="1" hangingPunct="1"/>
            <a:r>
              <a:rPr lang="en-US" altLang="en-US" dirty="0" smtClean="0"/>
              <a:t>Understand measurable attributes of objects and units, systems, and processes of measurement</a:t>
            </a:r>
          </a:p>
          <a:p>
            <a:pPr lvl="2" eaLnBrk="1" hangingPunct="1"/>
            <a:r>
              <a:rPr lang="en-US" altLang="en-US" dirty="0" smtClean="0"/>
              <a:t>Apply appropriate techniques, tools, and formulas to determine measurements</a:t>
            </a:r>
          </a:p>
        </p:txBody>
      </p:sp>
      <p:sp>
        <p:nvSpPr>
          <p:cNvPr id="6" name="Title 4"/>
          <p:cNvSpPr txBox="1">
            <a:spLocks/>
          </p:cNvSpPr>
          <p:nvPr/>
        </p:nvSpPr>
        <p:spPr bwMode="auto">
          <a:xfrm>
            <a:off x="1752600" y="228600"/>
            <a:ext cx="8763000" cy="838200"/>
          </a:xfrm>
          <a:prstGeom prst="rect">
            <a:avLst/>
          </a:prstGeom>
          <a:solidFill>
            <a:schemeClr val="accent1"/>
          </a:solidFill>
          <a:ln w="57150">
            <a:solidFill>
              <a:schemeClr val="bg1"/>
            </a:solidFill>
            <a:miter lim="800000"/>
            <a:headEnd/>
            <a:tailEnd/>
          </a:ln>
        </p:spPr>
        <p:txBody>
          <a:bodyPr bIns="91440"/>
          <a:lstStyle/>
          <a:p>
            <a:pPr algn="ctr">
              <a:defRPr/>
            </a:pPr>
            <a:r>
              <a:rPr lang="en-US" sz="4000" dirty="0">
                <a:solidFill>
                  <a:schemeClr val="bg1"/>
                </a:solidFill>
                <a:latin typeface="+mj-lt"/>
                <a:ea typeface="+mj-ea"/>
                <a:cs typeface="+mj-cs"/>
              </a:rPr>
              <a:t>Education Standards</a:t>
            </a:r>
            <a:endParaRPr lang="en-US" sz="4000" dirty="0">
              <a:solidFill>
                <a:schemeClr val="tx2"/>
              </a:solidFill>
              <a:latin typeface="+mj-lt"/>
              <a:ea typeface="+mj-ea"/>
              <a:cs typeface="+mj-cs"/>
            </a:endParaRPr>
          </a:p>
        </p:txBody>
      </p:sp>
    </p:spTree>
    <p:extLst>
      <p:ext uri="{BB962C8B-B14F-4D97-AF65-F5344CB8AC3E}">
        <p14:creationId xmlns:p14="http://schemas.microsoft.com/office/powerpoint/2010/main" val="73915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2247900" y="2057400"/>
            <a:ext cx="7772400" cy="2933624"/>
          </a:xfrm>
        </p:spPr>
        <p:txBody>
          <a:bodyPr>
            <a:normAutofit fontScale="92500" lnSpcReduction="20000"/>
          </a:bodyPr>
          <a:lstStyle/>
          <a:p>
            <a:pPr lvl="1">
              <a:buFont typeface="Wingdings" panose="05000000000000000000" pitchFamily="2" charset="2"/>
              <a:buChar char="ü"/>
            </a:pPr>
            <a:r>
              <a:rPr lang="en-US" altLang="en-US" dirty="0" smtClean="0">
                <a:latin typeface="FranklinGothic-Book"/>
              </a:rPr>
              <a:t> Potential and kinetic energy — When the lander hits the surface, its motion (kinetic) energy is changed into stored (potential) energy, which gets stored in the shock absorbers.</a:t>
            </a:r>
          </a:p>
          <a:p>
            <a:pPr lvl="1">
              <a:buFont typeface="Wingdings" panose="05000000000000000000" pitchFamily="2" charset="2"/>
              <a:buChar char="ü"/>
            </a:pPr>
            <a:r>
              <a:rPr lang="en-US" altLang="en-US" dirty="0" smtClean="0">
                <a:latin typeface="FranklinGothic-Book"/>
              </a:rPr>
              <a:t>Acceleration due to gravity — The lander accelerates (speeds up) as it falls due to Earth’s gravitational pull.</a:t>
            </a:r>
          </a:p>
          <a:p>
            <a:pPr lvl="1">
              <a:buFont typeface="Wingdings" panose="05000000000000000000" pitchFamily="2" charset="2"/>
              <a:buChar char="ü"/>
            </a:pPr>
            <a:r>
              <a:rPr lang="en-US" altLang="en-US" dirty="0" smtClean="0">
                <a:latin typeface="FranklinGothic-Book"/>
              </a:rPr>
              <a:t>Air resistance — Air exerts a force on the lander as it falls, slowing it down.</a:t>
            </a:r>
          </a:p>
          <a:p>
            <a:pPr lvl="1">
              <a:buFont typeface="Wingdings" panose="05000000000000000000" pitchFamily="2" charset="2"/>
              <a:buChar char="ü"/>
            </a:pPr>
            <a:r>
              <a:rPr lang="en-US" altLang="en-US" dirty="0" smtClean="0">
                <a:latin typeface="FranklinGothic-Book"/>
              </a:rPr>
              <a:t>Measurement — Kids measure the various heights from which they drop the lander.</a:t>
            </a:r>
            <a:endParaRPr lang="en-US" altLang="en-US" dirty="0" smtClean="0"/>
          </a:p>
          <a:p>
            <a:endParaRPr lang="en-US" altLang="en-US" dirty="0" smtClean="0"/>
          </a:p>
        </p:txBody>
      </p:sp>
      <p:sp>
        <p:nvSpPr>
          <p:cNvPr id="4" name="Title 4"/>
          <p:cNvSpPr txBox="1">
            <a:spLocks/>
          </p:cNvSpPr>
          <p:nvPr/>
        </p:nvSpPr>
        <p:spPr bwMode="auto">
          <a:xfrm>
            <a:off x="1752600" y="228600"/>
            <a:ext cx="8763000" cy="838200"/>
          </a:xfrm>
          <a:prstGeom prst="rect">
            <a:avLst/>
          </a:prstGeom>
          <a:solidFill>
            <a:schemeClr val="accent1"/>
          </a:solidFill>
          <a:ln w="57150">
            <a:solidFill>
              <a:schemeClr val="bg1"/>
            </a:solidFill>
            <a:miter lim="800000"/>
            <a:headEnd/>
            <a:tailEnd/>
          </a:ln>
        </p:spPr>
        <p:txBody>
          <a:bodyPr bIns="91440"/>
          <a:lstStyle/>
          <a:p>
            <a:pPr algn="ctr">
              <a:defRPr/>
            </a:pPr>
            <a:r>
              <a:rPr lang="en-US" sz="4000" dirty="0">
                <a:solidFill>
                  <a:schemeClr val="bg1"/>
                </a:solidFill>
                <a:latin typeface="+mj-lt"/>
                <a:ea typeface="+mj-ea"/>
                <a:cs typeface="+mj-cs"/>
              </a:rPr>
              <a:t>Curriculum Connections</a:t>
            </a:r>
            <a:endParaRPr lang="en-US" sz="4000" dirty="0">
              <a:solidFill>
                <a:schemeClr val="tx2"/>
              </a:solidFill>
              <a:latin typeface="+mj-lt"/>
              <a:ea typeface="+mj-ea"/>
              <a:cs typeface="+mj-cs"/>
            </a:endParaRPr>
          </a:p>
        </p:txBody>
      </p:sp>
    </p:spTree>
    <p:extLst>
      <p:ext uri="{BB962C8B-B14F-4D97-AF65-F5344CB8AC3E}">
        <p14:creationId xmlns:p14="http://schemas.microsoft.com/office/powerpoint/2010/main" val="374412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5"/>
          <p:cNvSpPr>
            <a:spLocks noGrp="1"/>
          </p:cNvSpPr>
          <p:nvPr>
            <p:ph sz="quarter" idx="1"/>
          </p:nvPr>
        </p:nvSpPr>
        <p:spPr>
          <a:xfrm>
            <a:off x="1219200" y="1447800"/>
            <a:ext cx="3790335" cy="4038600"/>
          </a:xfrm>
        </p:spPr>
        <p:txBody>
          <a:bodyPr>
            <a:noAutofit/>
          </a:bodyPr>
          <a:lstStyle/>
          <a:p>
            <a:pPr eaLnBrk="1" hangingPunct="1">
              <a:buFont typeface="Wingdings 2" panose="05020102010507070707" pitchFamily="18" charset="2"/>
              <a:buNone/>
            </a:pPr>
            <a:r>
              <a:rPr lang="en-US" altLang="en-US" sz="2400" dirty="0" smtClean="0"/>
              <a:t>WE CHALLENGE YOU TO:</a:t>
            </a:r>
          </a:p>
          <a:p>
            <a:r>
              <a:rPr lang="en-US" altLang="en-US" sz="2400" dirty="0" smtClean="0"/>
              <a:t>	Design and build a shock-absorbing system that will protect two “astronauts” when they land. </a:t>
            </a:r>
          </a:p>
          <a:p>
            <a:r>
              <a:rPr lang="en-US" altLang="en-US" sz="2400" dirty="0" smtClean="0"/>
              <a:t>	CEV with landing “gear” must weigh no more than 150 grams.</a:t>
            </a:r>
          </a:p>
        </p:txBody>
      </p:sp>
      <p:pic>
        <p:nvPicPr>
          <p:cNvPr id="2150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1950" y="1447800"/>
            <a:ext cx="395605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itle 4"/>
          <p:cNvSpPr>
            <a:spLocks noGrp="1"/>
          </p:cNvSpPr>
          <p:nvPr>
            <p:ph type="title"/>
          </p:nvPr>
        </p:nvSpPr>
        <p:spPr>
          <a:xfrm>
            <a:off x="1752600" y="228600"/>
            <a:ext cx="8763000" cy="762000"/>
          </a:xfrm>
          <a:solidFill>
            <a:schemeClr val="accent1"/>
          </a:solidFill>
          <a:ln w="57150">
            <a:solidFill>
              <a:schemeClr val="bg1"/>
            </a:solidFill>
            <a:miter lim="800000"/>
            <a:headEnd/>
            <a:tailEnd/>
          </a:ln>
        </p:spPr>
        <p:txBody>
          <a:bodyPr anchor="t"/>
          <a:lstStyle/>
          <a:p>
            <a:pPr algn="ctr"/>
            <a:r>
              <a:rPr lang="en-US" altLang="en-US" sz="4000" dirty="0" smtClean="0">
                <a:solidFill>
                  <a:schemeClr val="bg1"/>
                </a:solidFill>
              </a:rPr>
              <a:t>The Design Challenge</a:t>
            </a:r>
          </a:p>
        </p:txBody>
      </p:sp>
    </p:spTree>
    <p:extLst>
      <p:ext uri="{BB962C8B-B14F-4D97-AF65-F5344CB8AC3E}">
        <p14:creationId xmlns:p14="http://schemas.microsoft.com/office/powerpoint/2010/main" val="392177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33933" y="1220101"/>
            <a:ext cx="7581900" cy="5141913"/>
            <a:chOff x="2362200" y="457201"/>
            <a:chExt cx="7581900" cy="5141913"/>
          </a:xfrm>
        </p:grpSpPr>
        <p:pic>
          <p:nvPicPr>
            <p:cNvPr id="25603" name="Picture 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52850" y="1143903"/>
              <a:ext cx="3924301"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bwMode="auto">
            <a:xfrm>
              <a:off x="3467100" y="1752601"/>
              <a:ext cx="11430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605" name="TextBox 5"/>
            <p:cNvSpPr txBox="1">
              <a:spLocks noChangeArrowheads="1"/>
            </p:cNvSpPr>
            <p:nvPr/>
          </p:nvSpPr>
          <p:spPr bwMode="auto">
            <a:xfrm>
              <a:off x="2362200" y="1120904"/>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US" altLang="en-US" sz="1800" dirty="0">
                  <a:solidFill>
                    <a:schemeClr val="bg1"/>
                  </a:solidFill>
                  <a:latin typeface="Arial" panose="020B0604020202020204" pitchFamily="34" charset="0"/>
                </a:rPr>
                <a:t>Platform (cardboard)</a:t>
              </a:r>
            </a:p>
          </p:txBody>
        </p:sp>
        <p:cxnSp>
          <p:nvCxnSpPr>
            <p:cNvPr id="7" name="Straight Arrow Connector 6"/>
            <p:cNvCxnSpPr/>
            <p:nvPr/>
          </p:nvCxnSpPr>
          <p:spPr bwMode="auto">
            <a:xfrm rot="10800000" flipV="1">
              <a:off x="6286500" y="762001"/>
              <a:ext cx="1143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V="1">
              <a:off x="4610100" y="4343401"/>
              <a:ext cx="762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608" name="TextBox 13"/>
            <p:cNvSpPr txBox="1">
              <a:spLocks noChangeArrowheads="1"/>
            </p:cNvSpPr>
            <p:nvPr/>
          </p:nvSpPr>
          <p:spPr bwMode="auto">
            <a:xfrm>
              <a:off x="7429501" y="457201"/>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US" altLang="en-US" sz="1800" dirty="0">
                  <a:solidFill>
                    <a:schemeClr val="bg1"/>
                  </a:solidFill>
                  <a:latin typeface="Arial" panose="020B0604020202020204" pitchFamily="34" charset="0"/>
                </a:rPr>
                <a:t>Cabin (paper cup)</a:t>
              </a:r>
            </a:p>
          </p:txBody>
        </p:sp>
        <p:cxnSp>
          <p:nvCxnSpPr>
            <p:cNvPr id="10" name="Straight Arrow Connector 9"/>
            <p:cNvCxnSpPr/>
            <p:nvPr/>
          </p:nvCxnSpPr>
          <p:spPr bwMode="auto">
            <a:xfrm rot="10800000">
              <a:off x="7048500" y="3429001"/>
              <a:ext cx="9144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610" name="TextBox 21"/>
            <p:cNvSpPr txBox="1">
              <a:spLocks noChangeArrowheads="1"/>
            </p:cNvSpPr>
            <p:nvPr/>
          </p:nvSpPr>
          <p:spPr bwMode="auto">
            <a:xfrm>
              <a:off x="7810500" y="4267202"/>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US" altLang="en-US" sz="1800" dirty="0">
                  <a:solidFill>
                    <a:schemeClr val="bg1"/>
                  </a:solidFill>
                  <a:latin typeface="Arial" panose="020B0604020202020204" pitchFamily="34" charset="0"/>
                </a:rPr>
                <a:t>Spring </a:t>
              </a:r>
            </a:p>
            <a:p>
              <a:pPr eaLnBrk="1" hangingPunct="1">
                <a:spcBef>
                  <a:spcPct val="0"/>
                </a:spcBef>
                <a:buClrTx/>
                <a:buSzTx/>
                <a:buFontTx/>
                <a:buNone/>
              </a:pPr>
              <a:r>
                <a:rPr lang="en-US" altLang="en-US" sz="1800" dirty="0">
                  <a:solidFill>
                    <a:schemeClr val="bg1"/>
                  </a:solidFill>
                  <a:latin typeface="Arial" panose="020B0604020202020204" pitchFamily="34" charset="0"/>
                </a:rPr>
                <a:t>(folded index card)</a:t>
              </a:r>
            </a:p>
          </p:txBody>
        </p:sp>
        <p:cxnSp>
          <p:nvCxnSpPr>
            <p:cNvPr id="12" name="Straight Arrow Connector 11"/>
            <p:cNvCxnSpPr/>
            <p:nvPr/>
          </p:nvCxnSpPr>
          <p:spPr bwMode="auto">
            <a:xfrm rot="5400000" flipH="1" flipV="1">
              <a:off x="4229100" y="4419601"/>
              <a:ext cx="838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612" name="TextBox 24"/>
            <p:cNvSpPr txBox="1">
              <a:spLocks noChangeArrowheads="1"/>
            </p:cNvSpPr>
            <p:nvPr/>
          </p:nvSpPr>
          <p:spPr bwMode="auto">
            <a:xfrm>
              <a:off x="3619500" y="4953001"/>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US" altLang="en-US" sz="1800" dirty="0">
                  <a:solidFill>
                    <a:schemeClr val="bg1"/>
                  </a:solidFill>
                  <a:latin typeface="Arial" panose="020B0604020202020204" pitchFamily="34" charset="0"/>
                </a:rPr>
                <a:t> astronauts</a:t>
              </a:r>
            </a:p>
            <a:p>
              <a:pPr eaLnBrk="1" hangingPunct="1">
                <a:spcBef>
                  <a:spcPct val="0"/>
                </a:spcBef>
                <a:buClrTx/>
                <a:buSzTx/>
                <a:buFontTx/>
                <a:buNone/>
              </a:pPr>
              <a:r>
                <a:rPr lang="en-US" altLang="en-US" sz="1800" dirty="0">
                  <a:solidFill>
                    <a:schemeClr val="bg1"/>
                  </a:solidFill>
                  <a:latin typeface="Arial" panose="020B0604020202020204" pitchFamily="34" charset="0"/>
                </a:rPr>
                <a:t>(marshmallows)</a:t>
              </a:r>
            </a:p>
          </p:txBody>
        </p:sp>
      </p:grpSp>
      <p:sp>
        <p:nvSpPr>
          <p:cNvPr id="3" name="TextBox 2"/>
          <p:cNvSpPr txBox="1"/>
          <p:nvPr/>
        </p:nvSpPr>
        <p:spPr>
          <a:xfrm>
            <a:off x="1425388" y="571539"/>
            <a:ext cx="2747099" cy="584775"/>
          </a:xfrm>
          <a:prstGeom prst="rect">
            <a:avLst/>
          </a:prstGeom>
          <a:noFill/>
        </p:spPr>
        <p:txBody>
          <a:bodyPr wrap="none" rtlCol="0">
            <a:spAutoFit/>
          </a:bodyPr>
          <a:lstStyle/>
          <a:p>
            <a:r>
              <a:rPr lang="en-US" sz="3200" b="1" dirty="0" smtClean="0">
                <a:solidFill>
                  <a:schemeClr val="bg1"/>
                </a:solidFill>
              </a:rPr>
              <a:t>What to Avoid:</a:t>
            </a:r>
            <a:endParaRPr lang="en-US" sz="3200" b="1" dirty="0">
              <a:solidFill>
                <a:schemeClr val="bg1"/>
              </a:solidFill>
            </a:endParaRPr>
          </a:p>
        </p:txBody>
      </p:sp>
    </p:spTree>
    <p:extLst>
      <p:ext uri="{BB962C8B-B14F-4D97-AF65-F5344CB8AC3E}">
        <p14:creationId xmlns:p14="http://schemas.microsoft.com/office/powerpoint/2010/main" val="397759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3"/>
          <p:cNvSpPr>
            <a:spLocks noGrp="1"/>
          </p:cNvSpPr>
          <p:nvPr>
            <p:ph sz="quarter" idx="1"/>
          </p:nvPr>
        </p:nvSpPr>
        <p:spPr>
          <a:xfrm>
            <a:off x="1945409" y="1422943"/>
            <a:ext cx="8377382" cy="4419600"/>
          </a:xfrm>
        </p:spPr>
        <p:txBody>
          <a:bodyPr/>
          <a:lstStyle/>
          <a:p>
            <a:pPr>
              <a:defRPr/>
            </a:pPr>
            <a:r>
              <a:rPr lang="en-US" sz="2200" dirty="0"/>
              <a:t>Ready to test? Drop your </a:t>
            </a:r>
            <a:r>
              <a:rPr lang="en-US" sz="2200" dirty="0" err="1"/>
              <a:t>lander</a:t>
            </a:r>
            <a:r>
              <a:rPr lang="en-US" sz="2200" dirty="0"/>
              <a:t> from a height of one foot (30 cm). If the “astronauts” bounce out, figure out ways to improve your design. Study any problems and redesign. For example, if your spacecraft:</a:t>
            </a:r>
          </a:p>
          <a:p>
            <a:pPr>
              <a:buFont typeface="Wingdings 2" panose="05020102010507070707" pitchFamily="18" charset="2"/>
              <a:buNone/>
              <a:defRPr/>
            </a:pPr>
            <a:endParaRPr lang="en-US" sz="2000" dirty="0"/>
          </a:p>
          <a:p>
            <a:pPr>
              <a:defRPr/>
            </a:pPr>
            <a:r>
              <a:rPr lang="en-US" sz="2400" dirty="0"/>
              <a:t>Tips over as it falls through the air </a:t>
            </a:r>
            <a:r>
              <a:rPr lang="en-US" sz="2000" dirty="0"/>
              <a:t>— Make sure it’s level when you release it. Also check that the cup is centered on the cardboard. Finally, check that the weight is evenly distributed.</a:t>
            </a:r>
          </a:p>
          <a:p>
            <a:pPr>
              <a:defRPr/>
            </a:pPr>
            <a:endParaRPr lang="en-US" sz="2000" dirty="0"/>
          </a:p>
          <a:p>
            <a:pPr>
              <a:defRPr/>
            </a:pPr>
            <a:r>
              <a:rPr lang="en-US" sz="2400" dirty="0"/>
              <a:t>Bounces the astronauts out of the cup </a:t>
            </a:r>
            <a:r>
              <a:rPr lang="en-US" sz="2000" dirty="0"/>
              <a:t>— Add soft pads or change the number or position of the shock absorbers. Also, make the springs less springy so they don’t bounce the astronauts out.</a:t>
            </a:r>
          </a:p>
        </p:txBody>
      </p:sp>
      <p:sp>
        <p:nvSpPr>
          <p:cNvPr id="4" name="Title 4"/>
          <p:cNvSpPr txBox="1">
            <a:spLocks/>
          </p:cNvSpPr>
          <p:nvPr/>
        </p:nvSpPr>
        <p:spPr bwMode="auto">
          <a:xfrm>
            <a:off x="1752600" y="228600"/>
            <a:ext cx="8763000" cy="838200"/>
          </a:xfrm>
          <a:prstGeom prst="rect">
            <a:avLst/>
          </a:prstGeom>
          <a:solidFill>
            <a:schemeClr val="accent1"/>
          </a:solidFill>
          <a:ln w="57150">
            <a:solidFill>
              <a:schemeClr val="bg1"/>
            </a:solidFill>
            <a:miter lim="800000"/>
            <a:headEnd/>
            <a:tailEnd/>
          </a:ln>
        </p:spPr>
        <p:txBody>
          <a:bodyPr bIns="91440"/>
          <a:lstStyle/>
          <a:p>
            <a:pPr algn="ctr">
              <a:defRPr/>
            </a:pPr>
            <a:r>
              <a:rPr lang="en-US" sz="4000" dirty="0">
                <a:solidFill>
                  <a:schemeClr val="bg1"/>
                </a:solidFill>
                <a:latin typeface="+mj-lt"/>
                <a:ea typeface="+mj-ea"/>
                <a:cs typeface="+mj-cs"/>
              </a:rPr>
              <a:t>Test, Evaluate, &amp; Redesign</a:t>
            </a:r>
          </a:p>
        </p:txBody>
      </p:sp>
    </p:spTree>
    <p:extLst>
      <p:ext uri="{BB962C8B-B14F-4D97-AF65-F5344CB8AC3E}">
        <p14:creationId xmlns:p14="http://schemas.microsoft.com/office/powerpoint/2010/main" val="13785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fade">
                                      <p:cBhvr>
                                        <p:cTn id="12" dur="1000"/>
                                        <p:tgtEl>
                                          <p:spTgt spid="153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3">
                                            <p:txEl>
                                              <p:pRg st="4" end="4"/>
                                            </p:txEl>
                                          </p:spTgt>
                                        </p:tgtEl>
                                        <p:attrNameLst>
                                          <p:attrName>style.visibility</p:attrName>
                                        </p:attrNameLst>
                                      </p:cBhvr>
                                      <p:to>
                                        <p:strVal val="visible"/>
                                      </p:to>
                                    </p:set>
                                    <p:animEffect transition="in" filter="fade">
                                      <p:cBhvr>
                                        <p:cTn id="17" dur="10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sz="quarter" idx="1"/>
          </p:nvPr>
        </p:nvSpPr>
        <p:spPr>
          <a:xfrm>
            <a:off x="2247900" y="1743636"/>
            <a:ext cx="7772400" cy="4038600"/>
          </a:xfrm>
        </p:spPr>
        <p:txBody>
          <a:bodyPr>
            <a:noAutofit/>
          </a:bodyPr>
          <a:lstStyle/>
          <a:p>
            <a:pPr eaLnBrk="1" hangingPunct="1"/>
            <a:r>
              <a:rPr lang="en-US" altLang="en-US" sz="2400" dirty="0"/>
              <a:t>What forces affected your lander as it fell</a:t>
            </a:r>
            <a:r>
              <a:rPr lang="en-US" altLang="en-US" sz="2400" dirty="0" smtClean="0"/>
              <a:t>?</a:t>
            </a:r>
            <a:endParaRPr lang="en-US" altLang="en-US" sz="2400" i="1" dirty="0"/>
          </a:p>
          <a:p>
            <a:pPr eaLnBrk="1" hangingPunct="1"/>
            <a:r>
              <a:rPr lang="en-US" altLang="en-US" sz="2400" dirty="0"/>
              <a:t>After testing, what changes did you make to your lander</a:t>
            </a:r>
            <a:r>
              <a:rPr lang="en-US" altLang="en-US" sz="2400" dirty="0" smtClean="0"/>
              <a:t>?</a:t>
            </a:r>
            <a:endParaRPr lang="en-US" altLang="en-US" sz="2400" dirty="0"/>
          </a:p>
          <a:p>
            <a:pPr eaLnBrk="1" hangingPunct="1"/>
            <a:r>
              <a:rPr lang="en-US" altLang="en-US" sz="2400" dirty="0"/>
              <a:t>Engineers’ early ideas rarely work out perfectly. How does testing help them improve a design</a:t>
            </a:r>
            <a:r>
              <a:rPr lang="en-US" altLang="en-US" sz="2400" dirty="0" smtClean="0"/>
              <a:t>?</a:t>
            </a:r>
            <a:endParaRPr lang="en-US" altLang="en-US" sz="2400" dirty="0"/>
          </a:p>
          <a:p>
            <a:pPr eaLnBrk="1" hangingPunct="1"/>
            <a:r>
              <a:rPr lang="en-US" altLang="en-US" sz="2400" dirty="0"/>
              <a:t>What did you learn from watching others test their landers</a:t>
            </a:r>
            <a:r>
              <a:rPr lang="en-US" altLang="en-US" sz="2400" dirty="0" smtClean="0"/>
              <a:t>?</a:t>
            </a:r>
            <a:endParaRPr lang="en-US" altLang="en-US" sz="2400" dirty="0"/>
          </a:p>
          <a:p>
            <a:r>
              <a:rPr lang="en-US" altLang="en-US" sz="2400" dirty="0"/>
              <a:t>The </a:t>
            </a:r>
            <a:r>
              <a:rPr lang="en-US" altLang="en-US" sz="2400" dirty="0" smtClean="0"/>
              <a:t>Moon and Mars are </a:t>
            </a:r>
            <a:r>
              <a:rPr lang="en-US" altLang="en-US" sz="2400" dirty="0"/>
              <a:t>covered in </a:t>
            </a:r>
            <a:r>
              <a:rPr lang="en-US" altLang="en-US" sz="2400" dirty="0" smtClean="0"/>
              <a:t>fine dust and dirt. </a:t>
            </a:r>
            <a:r>
              <a:rPr lang="en-US" altLang="en-US" sz="2400" dirty="0"/>
              <a:t>How might this be an advantage? A disadvantage?</a:t>
            </a:r>
          </a:p>
        </p:txBody>
      </p:sp>
      <p:sp>
        <p:nvSpPr>
          <p:cNvPr id="4" name="Title 4"/>
          <p:cNvSpPr txBox="1">
            <a:spLocks/>
          </p:cNvSpPr>
          <p:nvPr/>
        </p:nvSpPr>
        <p:spPr bwMode="auto">
          <a:xfrm>
            <a:off x="1752600" y="228600"/>
            <a:ext cx="8763000" cy="838200"/>
          </a:xfrm>
          <a:prstGeom prst="rect">
            <a:avLst/>
          </a:prstGeom>
          <a:solidFill>
            <a:schemeClr val="accent1"/>
          </a:solidFill>
          <a:ln w="57150">
            <a:solidFill>
              <a:schemeClr val="bg1"/>
            </a:solidFill>
            <a:miter lim="800000"/>
            <a:headEnd/>
            <a:tailEnd/>
          </a:ln>
        </p:spPr>
        <p:txBody>
          <a:bodyPr bIns="91440"/>
          <a:lstStyle/>
          <a:p>
            <a:pPr algn="ctr">
              <a:defRPr/>
            </a:pPr>
            <a:r>
              <a:rPr lang="en-US" sz="4000" dirty="0">
                <a:solidFill>
                  <a:schemeClr val="bg1"/>
                </a:solidFill>
                <a:latin typeface="+mj-lt"/>
                <a:ea typeface="+mj-ea"/>
                <a:cs typeface="+mj-cs"/>
              </a:rPr>
              <a:t>Questions to Consider</a:t>
            </a:r>
          </a:p>
        </p:txBody>
      </p:sp>
    </p:spTree>
    <p:extLst>
      <p:ext uri="{BB962C8B-B14F-4D97-AF65-F5344CB8AC3E}">
        <p14:creationId xmlns:p14="http://schemas.microsoft.com/office/powerpoint/2010/main" val="32456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10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10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1000"/>
                                        <p:tgtEl>
                                          <p:spTgt spid="174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1000"/>
                                        <p:tgtEl>
                                          <p:spTgt spid="174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fade">
                                      <p:cBhvr>
                                        <p:cTn id="27" dur="10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sz="quarter" idx="1"/>
          </p:nvPr>
        </p:nvSpPr>
        <p:spPr>
          <a:xfrm>
            <a:off x="2247900" y="1905000"/>
            <a:ext cx="7772400" cy="3303468"/>
          </a:xfrm>
        </p:spPr>
        <p:txBody>
          <a:bodyPr/>
          <a:lstStyle/>
          <a:p>
            <a:r>
              <a:rPr lang="en-US" altLang="en-US" sz="2400" dirty="0"/>
              <a:t>Hold a “How High Can You Go” Contest. Have kids drop their landers from two feet. Eliminate all landers that bounce out their “astronauts.” Or Try three marshmallow astronauts.</a:t>
            </a:r>
          </a:p>
          <a:p>
            <a:endParaRPr lang="en-US" altLang="en-US" sz="2400" dirty="0"/>
          </a:p>
          <a:p>
            <a:r>
              <a:rPr lang="en-US" altLang="en-US" sz="2400" dirty="0"/>
              <a:t>Test Springs of different sizes. Have kids see if the number of folds in an index card makes a difference in the amount of force the spring can absorb</a:t>
            </a:r>
          </a:p>
        </p:txBody>
      </p:sp>
      <p:sp>
        <p:nvSpPr>
          <p:cNvPr id="4" name="Title 4"/>
          <p:cNvSpPr txBox="1">
            <a:spLocks/>
          </p:cNvSpPr>
          <p:nvPr/>
        </p:nvSpPr>
        <p:spPr bwMode="auto">
          <a:xfrm>
            <a:off x="1752600" y="228600"/>
            <a:ext cx="8763000" cy="838200"/>
          </a:xfrm>
          <a:prstGeom prst="rect">
            <a:avLst/>
          </a:prstGeom>
          <a:solidFill>
            <a:schemeClr val="accent1"/>
          </a:solidFill>
          <a:ln w="57150">
            <a:solidFill>
              <a:schemeClr val="bg1"/>
            </a:solidFill>
            <a:miter lim="800000"/>
            <a:headEnd/>
            <a:tailEnd/>
          </a:ln>
        </p:spPr>
        <p:txBody>
          <a:bodyPr bIns="91440"/>
          <a:lstStyle/>
          <a:p>
            <a:pPr algn="ctr">
              <a:defRPr/>
            </a:pPr>
            <a:r>
              <a:rPr lang="en-US" sz="4000" dirty="0">
                <a:solidFill>
                  <a:schemeClr val="bg1"/>
                </a:solidFill>
                <a:latin typeface="+mj-lt"/>
                <a:ea typeface="+mj-ea"/>
                <a:cs typeface="+mj-cs"/>
              </a:rPr>
              <a:t>Extensions</a:t>
            </a:r>
            <a:endParaRPr lang="en-US" sz="4000" dirty="0">
              <a:solidFill>
                <a:schemeClr val="tx2"/>
              </a:solidFill>
              <a:latin typeface="+mj-lt"/>
              <a:ea typeface="+mj-ea"/>
              <a:cs typeface="+mj-cs"/>
            </a:endParaRPr>
          </a:p>
        </p:txBody>
      </p:sp>
    </p:spTree>
    <p:extLst>
      <p:ext uri="{BB962C8B-B14F-4D97-AF65-F5344CB8AC3E}">
        <p14:creationId xmlns:p14="http://schemas.microsoft.com/office/powerpoint/2010/main" val="3661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Next Step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84194" y="1408345"/>
            <a:ext cx="9623612" cy="5262913"/>
          </a:xfrm>
        </p:spPr>
      </p:pic>
    </p:spTree>
    <p:extLst>
      <p:ext uri="{BB962C8B-B14F-4D97-AF65-F5344CB8AC3E}">
        <p14:creationId xmlns:p14="http://schemas.microsoft.com/office/powerpoint/2010/main" val="1297291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sz="quarter" idx="1"/>
          </p:nvPr>
        </p:nvSpPr>
        <p:spPr>
          <a:xfrm>
            <a:off x="1790700" y="1846728"/>
            <a:ext cx="8904194" cy="4258235"/>
          </a:xfrm>
        </p:spPr>
        <p:txBody>
          <a:bodyPr>
            <a:normAutofit fontScale="70000" lnSpcReduction="20000"/>
          </a:bodyPr>
          <a:lstStyle/>
          <a:p>
            <a:pPr eaLnBrk="1" hangingPunct="1">
              <a:buFont typeface="Wingdings 2" panose="05020102010507070707" pitchFamily="18" charset="2"/>
              <a:buNone/>
            </a:pPr>
            <a:r>
              <a:rPr lang="en-US" altLang="en-US" dirty="0" smtClean="0"/>
              <a:t>Explore more about engineering. The following Web sites offer fun projects, videos of engineers doing innovative work, and videos of real-world STEM connections</a:t>
            </a:r>
            <a:r>
              <a:rPr lang="en-US" altLang="en-US" dirty="0" smtClean="0"/>
              <a:t>:</a:t>
            </a:r>
          </a:p>
          <a:p>
            <a:pPr eaLnBrk="1" hangingPunct="1">
              <a:buFont typeface="Wingdings 2" panose="05020102010507070707" pitchFamily="18" charset="2"/>
              <a:buNone/>
            </a:pPr>
            <a:endParaRPr lang="en-US" altLang="en-US" dirty="0" smtClean="0"/>
          </a:p>
          <a:p>
            <a:pPr eaLnBrk="1" hangingPunct="1"/>
            <a:r>
              <a:rPr lang="en-US" altLang="en-US" dirty="0" smtClean="0"/>
              <a:t>NASA </a:t>
            </a:r>
            <a:r>
              <a:rPr lang="en-US" altLang="en-US" dirty="0" err="1" smtClean="0"/>
              <a:t>eClips</a:t>
            </a:r>
            <a:r>
              <a:rPr lang="en-US" altLang="en-US" dirty="0" smtClean="0"/>
              <a:t> at </a:t>
            </a:r>
            <a:r>
              <a:rPr lang="en-US" altLang="en-US" dirty="0" smtClean="0">
                <a:hlinkClick r:id="rId2"/>
              </a:rPr>
              <a:t>www.nasa.gov/audience/foreducators/nasaeclips</a:t>
            </a:r>
            <a:endParaRPr lang="en-US" altLang="en-US" dirty="0" smtClean="0"/>
          </a:p>
          <a:p>
            <a:pPr eaLnBrk="1" hangingPunct="1"/>
            <a:endParaRPr lang="en-US" altLang="en-US" dirty="0" smtClean="0"/>
          </a:p>
          <a:p>
            <a:pPr eaLnBrk="1" hangingPunct="1"/>
            <a:r>
              <a:rPr lang="en-US" altLang="en-US" dirty="0" smtClean="0"/>
              <a:t>NASA E.D. Challenges at </a:t>
            </a:r>
            <a:r>
              <a:rPr lang="en-US" altLang="en-US" dirty="0" smtClean="0">
                <a:hlinkClick r:id="rId3"/>
              </a:rPr>
              <a:t>www.edc.nasa.gov</a:t>
            </a:r>
            <a:endParaRPr lang="en-US" altLang="en-US" dirty="0" smtClean="0"/>
          </a:p>
          <a:p>
            <a:pPr eaLnBrk="1" hangingPunct="1"/>
            <a:endParaRPr lang="en-US" altLang="en-US" dirty="0" smtClean="0"/>
          </a:p>
          <a:p>
            <a:pPr eaLnBrk="1" hangingPunct="1"/>
            <a:r>
              <a:rPr lang="en-US" altLang="en-US" dirty="0" smtClean="0"/>
              <a:t>Engineer Your Life at </a:t>
            </a:r>
            <a:r>
              <a:rPr lang="en-US" altLang="en-US" dirty="0" smtClean="0">
                <a:hlinkClick r:id="rId4"/>
              </a:rPr>
              <a:t>www.engineeryourlife.org</a:t>
            </a:r>
            <a:endParaRPr lang="en-US" altLang="en-US" dirty="0" smtClean="0"/>
          </a:p>
          <a:p>
            <a:pPr eaLnBrk="1" hangingPunct="1"/>
            <a:endParaRPr lang="en-US" altLang="en-US" dirty="0" smtClean="0"/>
          </a:p>
          <a:p>
            <a:pPr eaLnBrk="1" hangingPunct="1"/>
            <a:r>
              <a:rPr lang="en-US" altLang="en-US" dirty="0" smtClean="0"/>
              <a:t>Discover Engineering at </a:t>
            </a:r>
            <a:r>
              <a:rPr lang="en-US" altLang="en-US" dirty="0" smtClean="0">
                <a:hlinkClick r:id="rId5"/>
              </a:rPr>
              <a:t>www.discoverengineering.org</a:t>
            </a:r>
            <a:endParaRPr lang="en-US" altLang="en-US" dirty="0" smtClean="0"/>
          </a:p>
          <a:p>
            <a:pPr eaLnBrk="1" hangingPunct="1"/>
            <a:endParaRPr lang="en-US" altLang="en-US" dirty="0" smtClean="0"/>
          </a:p>
          <a:p>
            <a:pPr eaLnBrk="1" hangingPunct="1"/>
            <a:r>
              <a:rPr lang="en-US" altLang="en-US" dirty="0" smtClean="0"/>
              <a:t>Design Squad at </a:t>
            </a:r>
            <a:r>
              <a:rPr lang="en-US" altLang="en-US" dirty="0" smtClean="0">
                <a:hlinkClick r:id="rId6"/>
              </a:rPr>
              <a:t>www.pbs.org/designsquad</a:t>
            </a:r>
            <a:endParaRPr lang="en-US" altLang="en-US" dirty="0" smtClean="0"/>
          </a:p>
          <a:p>
            <a:pPr eaLnBrk="1" hangingPunct="1">
              <a:buFont typeface="Wingdings 2" panose="05020102010507070707" pitchFamily="18" charset="2"/>
              <a:buNone/>
            </a:pPr>
            <a:endParaRPr lang="en-US" altLang="en-US" dirty="0" smtClean="0"/>
          </a:p>
        </p:txBody>
      </p:sp>
      <p:sp>
        <p:nvSpPr>
          <p:cNvPr id="5" name="Title 4"/>
          <p:cNvSpPr txBox="1">
            <a:spLocks/>
          </p:cNvSpPr>
          <p:nvPr/>
        </p:nvSpPr>
        <p:spPr bwMode="auto">
          <a:xfrm>
            <a:off x="1752600" y="228600"/>
            <a:ext cx="8763000" cy="838200"/>
          </a:xfrm>
          <a:prstGeom prst="rect">
            <a:avLst/>
          </a:prstGeom>
          <a:solidFill>
            <a:schemeClr val="accent1"/>
          </a:solidFill>
          <a:ln w="57150">
            <a:solidFill>
              <a:schemeClr val="bg1"/>
            </a:solidFill>
            <a:miter lim="800000"/>
            <a:headEnd/>
            <a:tailEnd/>
          </a:ln>
        </p:spPr>
        <p:txBody>
          <a:bodyPr bIns="91440"/>
          <a:lstStyle/>
          <a:p>
            <a:pPr algn="ctr">
              <a:defRPr/>
            </a:pPr>
            <a:r>
              <a:rPr lang="en-US" sz="4000" dirty="0">
                <a:solidFill>
                  <a:schemeClr val="bg1"/>
                </a:solidFill>
                <a:latin typeface="+mj-lt"/>
                <a:ea typeface="+mj-ea"/>
                <a:cs typeface="+mj-cs"/>
              </a:rPr>
              <a:t>Find Out More</a:t>
            </a:r>
          </a:p>
        </p:txBody>
      </p:sp>
    </p:spTree>
    <p:extLst>
      <p:ext uri="{BB962C8B-B14F-4D97-AF65-F5344CB8AC3E}">
        <p14:creationId xmlns:p14="http://schemas.microsoft.com/office/powerpoint/2010/main" val="277599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Parachute Challenge</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92496" y="1497106"/>
            <a:ext cx="3339101" cy="4452138"/>
          </a:xfrm>
        </p:spPr>
      </p:pic>
    </p:spTree>
    <p:extLst>
      <p:ext uri="{BB962C8B-B14F-4D97-AF65-F5344CB8AC3E}">
        <p14:creationId xmlns:p14="http://schemas.microsoft.com/office/powerpoint/2010/main" val="104193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1797207-F944-0F45-82E2-6D587F83D7DD}"/>
              </a:ext>
            </a:extLst>
          </p:cNvPr>
          <p:cNvSpPr txBox="1"/>
          <p:nvPr/>
        </p:nvSpPr>
        <p:spPr>
          <a:xfrm>
            <a:off x="4559204" y="1828502"/>
            <a:ext cx="7480396" cy="2800767"/>
          </a:xfrm>
          <a:prstGeom prst="rect">
            <a:avLst/>
          </a:prstGeom>
          <a:solidFill>
            <a:schemeClr val="bg1"/>
          </a:solidFill>
        </p:spPr>
        <p:txBody>
          <a:bodyPr wrap="square" rtlCol="0">
            <a:spAutoFit/>
          </a:bodyPr>
          <a:lstStyle/>
          <a:p>
            <a:pPr algn="ctr"/>
            <a:r>
              <a:rPr lang="en-US" sz="3600" b="1" i="1" u="sng" dirty="0" smtClean="0"/>
              <a:t>Crew-1 STEM Mission Toolkit</a:t>
            </a:r>
            <a:endParaRPr lang="en-US" sz="3600" b="1" i="1" u="sng" dirty="0"/>
          </a:p>
          <a:p>
            <a:r>
              <a:rPr lang="en-US" sz="2000" b="1" dirty="0"/>
              <a:t> </a:t>
            </a:r>
            <a:endParaRPr lang="en-US" sz="2000" dirty="0"/>
          </a:p>
          <a:p>
            <a:r>
              <a:rPr lang="en-US" sz="2000" dirty="0"/>
              <a:t>Calling all teachers, parents and students of the Artemis Generation! Share your excitement on the next Commercial Crew Program </a:t>
            </a:r>
            <a:r>
              <a:rPr lang="en-US" sz="2000" dirty="0" smtClean="0"/>
              <a:t>milestone </a:t>
            </a:r>
            <a:r>
              <a:rPr lang="en-US" sz="2000" dirty="0"/>
              <a:t>by using these classroom and at-home educational resources. Watch </a:t>
            </a:r>
            <a:r>
              <a:rPr lang="en-US" sz="2000" dirty="0" smtClean="0"/>
              <a:t>the #</a:t>
            </a:r>
            <a:r>
              <a:rPr lang="en-US" sz="2000" dirty="0" err="1" smtClean="0"/>
              <a:t>LaunchAmerica</a:t>
            </a:r>
            <a:endParaRPr lang="en-US" sz="2000" dirty="0" smtClean="0"/>
          </a:p>
          <a:p>
            <a:r>
              <a:rPr lang="en-US" sz="2000" dirty="0" smtClean="0"/>
              <a:t>mission</a:t>
            </a:r>
            <a:r>
              <a:rPr lang="en-US" sz="2000" dirty="0"/>
              <a:t> on </a:t>
            </a:r>
            <a:r>
              <a:rPr lang="en-US" sz="2000" u="sng" dirty="0" smtClean="0">
                <a:hlinkClick r:id="rId2"/>
              </a:rPr>
              <a:t>NASA TV Live</a:t>
            </a:r>
            <a:r>
              <a:rPr lang="en-US" sz="2000" dirty="0" smtClean="0"/>
              <a:t>.</a:t>
            </a:r>
            <a:r>
              <a:rPr lang="en-US" sz="2000" dirty="0"/>
              <a:t/>
            </a:r>
            <a:br>
              <a:rPr lang="en-US" sz="2000" dirty="0"/>
            </a:br>
            <a:endParaRPr lang="en-US" sz="20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571" y="748146"/>
            <a:ext cx="3617730" cy="5436814"/>
          </a:xfrm>
          <a:prstGeom prst="rect">
            <a:avLst/>
          </a:prstGeom>
        </p:spPr>
      </p:pic>
      <p:sp>
        <p:nvSpPr>
          <p:cNvPr id="3" name="Rectangle 2"/>
          <p:cNvSpPr/>
          <p:nvPr/>
        </p:nvSpPr>
        <p:spPr>
          <a:xfrm>
            <a:off x="4559204" y="4715190"/>
            <a:ext cx="3581400" cy="369332"/>
          </a:xfrm>
          <a:prstGeom prst="rect">
            <a:avLst/>
          </a:prstGeom>
          <a:solidFill>
            <a:schemeClr val="bg1"/>
          </a:solidFill>
        </p:spPr>
        <p:txBody>
          <a:bodyPr wrap="square">
            <a:spAutoFit/>
          </a:bodyPr>
          <a:lstStyle/>
          <a:p>
            <a:r>
              <a:rPr lang="en-US" u="sng" dirty="0">
                <a:hlinkClick r:id="rId4"/>
              </a:rPr>
              <a:t>https://go.nasa.gov/CCPLaunchKit</a:t>
            </a:r>
            <a:endParaRPr lang="en-US" dirty="0"/>
          </a:p>
        </p:txBody>
      </p:sp>
    </p:spTree>
    <p:extLst>
      <p:ext uri="{BB962C8B-B14F-4D97-AF65-F5344CB8AC3E}">
        <p14:creationId xmlns:p14="http://schemas.microsoft.com/office/powerpoint/2010/main" val="272335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Egg-</a:t>
            </a:r>
            <a:r>
              <a:rPr lang="en-US" dirty="0" err="1" smtClean="0"/>
              <a:t>stronaut</a:t>
            </a:r>
            <a:endParaRPr lang="en-US" dirty="0"/>
          </a:p>
        </p:txBody>
      </p:sp>
      <p:pic>
        <p:nvPicPr>
          <p:cNvPr id="1026" name="Picture 2" descr="Commercial Crew Eggstronaut Parachute Challenge Educator Guid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461858"/>
            <a:ext cx="3883826" cy="502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C4EA7A-A71F-884A-A38A-22DF4C7179F1}"/>
              </a:ext>
            </a:extLst>
          </p:cNvPr>
          <p:cNvPicPr/>
          <p:nvPr/>
        </p:nvPicPr>
        <p:blipFill>
          <a:blip r:embed="rId3" cstate="email">
            <a:extLst>
              <a:ext uri="{28A0092B-C50C-407E-A947-70E740481C1C}">
                <a14:useLocalDpi xmlns:a14="http://schemas.microsoft.com/office/drawing/2010/main"/>
              </a:ext>
            </a:extLst>
          </a:blip>
          <a:stretch>
            <a:fillRect/>
          </a:stretch>
        </p:blipFill>
        <p:spPr>
          <a:xfrm>
            <a:off x="185989" y="900564"/>
            <a:ext cx="5325612" cy="4070531"/>
          </a:xfrm>
          <a:prstGeom prst="rect">
            <a:avLst/>
          </a:prstGeom>
          <a:effectLst>
            <a:outerShdw blurRad="76200" dist="101600" dir="2700000" algn="tl" rotWithShape="0">
              <a:prstClr val="black">
                <a:alpha val="60000"/>
              </a:prstClr>
            </a:outerShdw>
          </a:effectLst>
        </p:spPr>
      </p:pic>
      <p:pic>
        <p:nvPicPr>
          <p:cNvPr id="6" name="Picture 5">
            <a:extLst>
              <a:ext uri="{FF2B5EF4-FFF2-40B4-BE49-F238E27FC236}">
                <a16:creationId xmlns:a16="http://schemas.microsoft.com/office/drawing/2014/main" id="{2174039F-4D85-CD41-B8CF-E159BD405E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94947" y="802723"/>
            <a:ext cx="2323259" cy="3872098"/>
          </a:xfrm>
          <a:prstGeom prst="rect">
            <a:avLst/>
          </a:prstGeom>
          <a:effectLst>
            <a:outerShdw blurRad="76200" dist="101600" dir="2700000" algn="tl" rotWithShape="0">
              <a:prstClr val="black">
                <a:alpha val="60000"/>
              </a:prstClr>
            </a:outerShdw>
          </a:effectLst>
        </p:spPr>
      </p:pic>
      <p:pic>
        <p:nvPicPr>
          <p:cNvPr id="7" name="Picture 6">
            <a:extLst>
              <a:ext uri="{FF2B5EF4-FFF2-40B4-BE49-F238E27FC236}">
                <a16:creationId xmlns:a16="http://schemas.microsoft.com/office/drawing/2014/main" id="{29BEF46C-CC4E-AD4E-973A-4DC9AF8F7A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07508">
            <a:off x="4278961" y="4381432"/>
            <a:ext cx="2167404" cy="1316904"/>
          </a:xfrm>
          <a:prstGeom prst="rect">
            <a:avLst/>
          </a:prstGeom>
          <a:effectLst>
            <a:outerShdw blurRad="76200" dist="101600" dir="2700000" algn="tl" rotWithShape="0">
              <a:prstClr val="black">
                <a:alpha val="60000"/>
              </a:prstClr>
            </a:outerShdw>
          </a:effectLst>
        </p:spPr>
      </p:pic>
      <p:sp>
        <p:nvSpPr>
          <p:cNvPr id="4" name="TextBox 3"/>
          <p:cNvSpPr txBox="1"/>
          <p:nvPr/>
        </p:nvSpPr>
        <p:spPr>
          <a:xfrm>
            <a:off x="76200" y="6248400"/>
            <a:ext cx="8495467" cy="338554"/>
          </a:xfrm>
          <a:prstGeom prst="rect">
            <a:avLst/>
          </a:prstGeom>
          <a:noFill/>
        </p:spPr>
        <p:txBody>
          <a:bodyPr wrap="none" rtlCol="0">
            <a:spAutoFit/>
          </a:bodyPr>
          <a:lstStyle/>
          <a:p>
            <a:r>
              <a:rPr lang="en-US" sz="1600" dirty="0">
                <a:solidFill>
                  <a:schemeClr val="bg1"/>
                </a:solidFill>
              </a:rPr>
              <a:t>https://www.nasa.gov/stem-ed-resources/eggstronaut-parachute-challenge-educator-guide.html</a:t>
            </a:r>
          </a:p>
        </p:txBody>
      </p:sp>
    </p:spTree>
    <p:extLst>
      <p:ext uri="{BB962C8B-B14F-4D97-AF65-F5344CB8AC3E}">
        <p14:creationId xmlns:p14="http://schemas.microsoft.com/office/powerpoint/2010/main" val="240512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678105" cy="590931"/>
          </a:xfrm>
        </p:spPr>
        <p:txBody>
          <a:bodyPr/>
          <a:lstStyle/>
          <a:p>
            <a:pPr algn="l"/>
            <a:r>
              <a:rPr lang="en-US" sz="3600" dirty="0"/>
              <a:t>Design Challenge</a:t>
            </a:r>
          </a:p>
        </p:txBody>
      </p:sp>
      <p:sp>
        <p:nvSpPr>
          <p:cNvPr id="3" name="Content Placeholder 2"/>
          <p:cNvSpPr>
            <a:spLocks noGrp="1"/>
          </p:cNvSpPr>
          <p:nvPr>
            <p:ph idx="1"/>
          </p:nvPr>
        </p:nvSpPr>
        <p:spPr>
          <a:xfrm>
            <a:off x="2971800" y="1759095"/>
            <a:ext cx="6678104" cy="3990836"/>
          </a:xfrm>
        </p:spPr>
        <p:txBody>
          <a:bodyPr/>
          <a:lstStyle/>
          <a:p>
            <a:pPr marL="457200" indent="-457200">
              <a:buAutoNum type="arabicPeriod"/>
            </a:pPr>
            <a:r>
              <a:rPr lang="en-US" sz="2000" dirty="0"/>
              <a:t>In teams of 3-4 you must design and build an Orion crew spacecraft with a parachute system that will allow the module to descend at a rate of 1 meter per second. </a:t>
            </a:r>
          </a:p>
          <a:p>
            <a:pPr marL="457200" indent="-457200">
              <a:buAutoNum type="arabicPeriod"/>
            </a:pPr>
            <a:r>
              <a:rPr lang="en-US" sz="2000" dirty="0"/>
              <a:t>The spacecraft must safely land two astronauts. The crew must not fall out of the capsule. </a:t>
            </a:r>
          </a:p>
          <a:p>
            <a:pPr marL="457200" indent="-457200">
              <a:buAutoNum type="arabicPeriod"/>
            </a:pPr>
            <a:r>
              <a:rPr lang="en-US" sz="2000" dirty="0"/>
              <a:t>Your team must sketch your plans before you begin constructing your spacecraft. </a:t>
            </a:r>
          </a:p>
          <a:p>
            <a:pPr marL="457200" indent="-457200">
              <a:buAutoNum type="arabicPeriod"/>
            </a:pPr>
            <a:r>
              <a:rPr lang="en-US" sz="2000" dirty="0"/>
              <a:t>Your design must be approved by an adult before your team can begin building</a:t>
            </a:r>
            <a:r>
              <a:rPr lang="en-US" sz="2000" dirty="0" smtClean="0"/>
              <a:t>.</a:t>
            </a:r>
          </a:p>
          <a:p>
            <a:pPr marL="457200" indent="-457200">
              <a:buAutoNum type="arabicPeriod"/>
            </a:pPr>
            <a:r>
              <a:rPr lang="en-US" sz="2000" dirty="0" smtClean="0"/>
              <a:t>Final design must remain under 150 grams.</a:t>
            </a:r>
            <a:endParaRPr lang="en-US" sz="2000" dirty="0"/>
          </a:p>
        </p:txBody>
      </p:sp>
      <p:sp>
        <p:nvSpPr>
          <p:cNvPr id="4" name="Slide Number Placeholder 3"/>
          <p:cNvSpPr>
            <a:spLocks noGrp="1"/>
          </p:cNvSpPr>
          <p:nvPr>
            <p:ph type="sldNum" sz="quarter" idx="4294967295"/>
          </p:nvPr>
        </p:nvSpPr>
        <p:spPr/>
        <p:txBody>
          <a:bodyPr/>
          <a:lstStyle/>
          <a:p>
            <a:fld id="{5F7EAB99-DA6F-4EAE-9A9F-51C3BF81A67F}" type="slidenum">
              <a:rPr lang="en-US" altLang="en-US" smtClean="0">
                <a:solidFill>
                  <a:prstClr val="white"/>
                </a:solidFill>
              </a:rPr>
              <a:pPr/>
              <a:t>54</a:t>
            </a:fld>
            <a:endParaRPr lang="en-US" altLang="en-US">
              <a:solidFill>
                <a:prstClr val="white"/>
              </a:solidFill>
            </a:endParaRPr>
          </a:p>
        </p:txBody>
      </p:sp>
    </p:spTree>
    <p:extLst>
      <p:ext uri="{BB962C8B-B14F-4D97-AF65-F5344CB8AC3E}">
        <p14:creationId xmlns:p14="http://schemas.microsoft.com/office/powerpoint/2010/main" val="137523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678105" cy="590931"/>
          </a:xfrm>
        </p:spPr>
        <p:txBody>
          <a:bodyPr/>
          <a:lstStyle/>
          <a:p>
            <a:pPr algn="l"/>
            <a:r>
              <a:rPr lang="en-US" sz="3600" dirty="0"/>
              <a:t>Budget  Constraints</a:t>
            </a:r>
          </a:p>
        </p:txBody>
      </p:sp>
      <p:sp>
        <p:nvSpPr>
          <p:cNvPr id="3" name="Content Placeholder 2"/>
          <p:cNvSpPr>
            <a:spLocks noGrp="1"/>
          </p:cNvSpPr>
          <p:nvPr>
            <p:ph idx="1"/>
          </p:nvPr>
        </p:nvSpPr>
        <p:spPr>
          <a:xfrm>
            <a:off x="2595282" y="1035424"/>
            <a:ext cx="6858000" cy="5181600"/>
          </a:xfrm>
        </p:spPr>
        <p:txBody>
          <a:bodyPr>
            <a:noAutofit/>
          </a:bodyPr>
          <a:lstStyle/>
          <a:p>
            <a:r>
              <a:rPr lang="en-US" sz="2400" dirty="0" smtClean="0"/>
              <a:t>Wax Paper - $10,000 / 30cm</a:t>
            </a:r>
          </a:p>
          <a:p>
            <a:r>
              <a:rPr lang="en-US" sz="2400" dirty="0" smtClean="0"/>
              <a:t>A Foil – $15,000 / 30cm</a:t>
            </a:r>
          </a:p>
          <a:p>
            <a:r>
              <a:rPr lang="en-US" sz="2400" dirty="0" smtClean="0"/>
              <a:t>Plastic wrap -  $15,000 / 30cm</a:t>
            </a:r>
          </a:p>
          <a:p>
            <a:r>
              <a:rPr lang="en-US" sz="2400" dirty="0" smtClean="0"/>
              <a:t>Baking cup - $5,000 each</a:t>
            </a:r>
          </a:p>
          <a:p>
            <a:r>
              <a:rPr lang="en-US" sz="2400" dirty="0" smtClean="0"/>
              <a:t>String - $5,000 / 30cm</a:t>
            </a:r>
            <a:endParaRPr lang="en-US" sz="2400" dirty="0"/>
          </a:p>
          <a:p>
            <a:r>
              <a:rPr lang="en-US" sz="2400" dirty="0" smtClean="0"/>
              <a:t>Tape $1000 / 10cm</a:t>
            </a:r>
          </a:p>
          <a:p>
            <a:r>
              <a:rPr lang="en-US" sz="2400" dirty="0" smtClean="0"/>
              <a:t>Paper clips - $1000 for small each  $2000 large each</a:t>
            </a:r>
          </a:p>
          <a:p>
            <a:r>
              <a:rPr lang="en-US" sz="2400" dirty="0" smtClean="0"/>
              <a:t>Styrofoam cups - $5000</a:t>
            </a:r>
          </a:p>
          <a:p>
            <a:r>
              <a:rPr lang="en-US" sz="2400" dirty="0" smtClean="0"/>
              <a:t>Paper roll $5000</a:t>
            </a:r>
          </a:p>
          <a:p>
            <a:r>
              <a:rPr lang="en-US" sz="2400" dirty="0" smtClean="0"/>
              <a:t>Mass measurement fee  -  $5,000 one time fee</a:t>
            </a:r>
          </a:p>
          <a:p>
            <a:r>
              <a:rPr lang="en-US" sz="2400" dirty="0" smtClean="0"/>
              <a:t>Test fee – $10,000</a:t>
            </a:r>
            <a:endParaRPr lang="en-US" sz="2400" dirty="0"/>
          </a:p>
        </p:txBody>
      </p:sp>
      <p:sp>
        <p:nvSpPr>
          <p:cNvPr id="4" name="Slide Number Placeholder 3"/>
          <p:cNvSpPr>
            <a:spLocks noGrp="1"/>
          </p:cNvSpPr>
          <p:nvPr>
            <p:ph type="sldNum" sz="quarter" idx="4294967295"/>
          </p:nvPr>
        </p:nvSpPr>
        <p:spPr/>
        <p:txBody>
          <a:bodyPr/>
          <a:lstStyle/>
          <a:p>
            <a:fld id="{5F7EAB99-DA6F-4EAE-9A9F-51C3BF81A67F}" type="slidenum">
              <a:rPr lang="en-US" altLang="en-US" smtClean="0">
                <a:solidFill>
                  <a:prstClr val="white"/>
                </a:solidFill>
              </a:rPr>
              <a:pPr/>
              <a:t>55</a:t>
            </a:fld>
            <a:endParaRPr lang="en-US" altLang="en-US">
              <a:solidFill>
                <a:prstClr val="white"/>
              </a:solidFill>
            </a:endParaRPr>
          </a:p>
        </p:txBody>
      </p:sp>
    </p:spTree>
    <p:extLst>
      <p:ext uri="{BB962C8B-B14F-4D97-AF65-F5344CB8AC3E}">
        <p14:creationId xmlns:p14="http://schemas.microsoft.com/office/powerpoint/2010/main" val="3118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51181" cy="590931"/>
          </a:xfrm>
        </p:spPr>
        <p:txBody>
          <a:bodyPr/>
          <a:lstStyle/>
          <a:p>
            <a:pPr algn="l"/>
            <a:r>
              <a:rPr lang="en-US" sz="3600" dirty="0" smtClean="0"/>
              <a:t>Record </a:t>
            </a:r>
            <a:r>
              <a:rPr lang="en-US" sz="3600" dirty="0"/>
              <a:t>Your Data</a:t>
            </a:r>
          </a:p>
        </p:txBody>
      </p:sp>
      <p:pic>
        <p:nvPicPr>
          <p:cNvPr id="5" name="Content Placeholder 4"/>
          <p:cNvPicPr>
            <a:picLocks noGrp="1" noChangeAspect="1"/>
          </p:cNvPicPr>
          <p:nvPr>
            <p:ph idx="1"/>
          </p:nvPr>
        </p:nvPicPr>
        <p:blipFill>
          <a:blip r:embed="rId2"/>
          <a:stretch>
            <a:fillRect/>
          </a:stretch>
        </p:blipFill>
        <p:spPr>
          <a:xfrm>
            <a:off x="1828800" y="1219200"/>
            <a:ext cx="8684002" cy="4156007"/>
          </a:xfrm>
          <a:prstGeom prst="rect">
            <a:avLst/>
          </a:prstGeom>
        </p:spPr>
      </p:pic>
      <p:sp>
        <p:nvSpPr>
          <p:cNvPr id="4" name="Slide Number Placeholder 3"/>
          <p:cNvSpPr>
            <a:spLocks noGrp="1"/>
          </p:cNvSpPr>
          <p:nvPr>
            <p:ph type="sldNum" sz="quarter" idx="4294967295"/>
          </p:nvPr>
        </p:nvSpPr>
        <p:spPr/>
        <p:txBody>
          <a:bodyPr/>
          <a:lstStyle/>
          <a:p>
            <a:fld id="{5F7EAB99-DA6F-4EAE-9A9F-51C3BF81A67F}" type="slidenum">
              <a:rPr lang="en-US" altLang="en-US" smtClean="0">
                <a:solidFill>
                  <a:prstClr val="white"/>
                </a:solidFill>
              </a:rPr>
              <a:pPr/>
              <a:t>56</a:t>
            </a:fld>
            <a:endParaRPr lang="en-US" altLang="en-US">
              <a:solidFill>
                <a:prstClr val="white"/>
              </a:solidFill>
            </a:endParaRPr>
          </a:p>
        </p:txBody>
      </p:sp>
    </p:spTree>
    <p:extLst>
      <p:ext uri="{BB962C8B-B14F-4D97-AF65-F5344CB8AC3E}">
        <p14:creationId xmlns:p14="http://schemas.microsoft.com/office/powerpoint/2010/main" val="98004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1059F-1E06-45F3-828D-65B827CEA6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9700" y="76149"/>
            <a:ext cx="7912100" cy="6705702"/>
          </a:xfrm>
          <a:prstGeom prst="rect">
            <a:avLst/>
          </a:prstGeom>
        </p:spPr>
      </p:pic>
      <p:sp>
        <p:nvSpPr>
          <p:cNvPr id="6" name="Title 1">
            <a:extLst>
              <a:ext uri="{FF2B5EF4-FFF2-40B4-BE49-F238E27FC236}">
                <a16:creationId xmlns:a16="http://schemas.microsoft.com/office/drawing/2014/main" id="{7339F37F-E902-41F4-8453-335D1DDBA691}"/>
              </a:ext>
            </a:extLst>
          </p:cNvPr>
          <p:cNvSpPr>
            <a:spLocks noGrp="1"/>
          </p:cNvSpPr>
          <p:nvPr>
            <p:ph type="title"/>
          </p:nvPr>
        </p:nvSpPr>
        <p:spPr>
          <a:xfrm>
            <a:off x="7391400" y="878267"/>
            <a:ext cx="4622800" cy="4529093"/>
          </a:xfrm>
        </p:spPr>
        <p:txBody>
          <a:bodyPr>
            <a:normAutofit/>
          </a:bodyPr>
          <a:lstStyle/>
          <a:p>
            <a:pPr algn="r"/>
            <a:r>
              <a:rPr lang="en-US" sz="3400" dirty="0"/>
              <a:t>@</a:t>
            </a:r>
            <a:r>
              <a:rPr lang="en-US" sz="3400" dirty="0" err="1"/>
              <a:t>NASAArtemis</a:t>
            </a:r>
            <a:r>
              <a:rPr lang="en-US" dirty="0"/>
              <a:t/>
            </a:r>
            <a:br>
              <a:rPr lang="en-US" dirty="0"/>
            </a:br>
            <a:r>
              <a:rPr lang="en-US" sz="4000" dirty="0"/>
              <a:t/>
            </a:r>
            <a:br>
              <a:rPr lang="en-US" sz="4000" dirty="0"/>
            </a:br>
            <a:r>
              <a:rPr lang="en-US" dirty="0"/>
              <a:t/>
            </a:r>
            <a:br>
              <a:rPr lang="en-US" dirty="0"/>
            </a:br>
            <a:r>
              <a:rPr lang="en-US" sz="3400" dirty="0"/>
              <a:t>@</a:t>
            </a:r>
            <a:r>
              <a:rPr lang="en-US" sz="3400" dirty="0" err="1"/>
              <a:t>NASAArtemis</a:t>
            </a:r>
            <a:r>
              <a:rPr lang="en-US" dirty="0"/>
              <a:t/>
            </a:r>
            <a:br>
              <a:rPr lang="en-US" dirty="0"/>
            </a:br>
            <a:r>
              <a:rPr lang="en-US" sz="4000" dirty="0"/>
              <a:t/>
            </a:r>
            <a:br>
              <a:rPr lang="en-US" sz="4000" dirty="0"/>
            </a:br>
            <a:r>
              <a:rPr lang="en-US" dirty="0"/>
              <a:t/>
            </a:r>
            <a:br>
              <a:rPr lang="en-US" dirty="0"/>
            </a:br>
            <a:r>
              <a:rPr lang="en-US" sz="3400" dirty="0"/>
              <a:t>@</a:t>
            </a:r>
            <a:r>
              <a:rPr lang="en-US" sz="3400" dirty="0" err="1"/>
              <a:t>nasaartemis</a:t>
            </a:r>
            <a:r>
              <a:rPr lang="en-US" sz="3400" dirty="0"/>
              <a:t>         </a:t>
            </a:r>
            <a:endParaRPr lang="en-US" sz="3400" b="1" dirty="0"/>
          </a:p>
        </p:txBody>
      </p:sp>
      <p:sp>
        <p:nvSpPr>
          <p:cNvPr id="4" name="Rectangle 3">
            <a:extLst>
              <a:ext uri="{FF2B5EF4-FFF2-40B4-BE49-F238E27FC236}">
                <a16:creationId xmlns:a16="http://schemas.microsoft.com/office/drawing/2014/main" id="{E234F6B9-F7CB-4217-8387-9C89623F12AC}"/>
              </a:ext>
            </a:extLst>
          </p:cNvPr>
          <p:cNvSpPr/>
          <p:nvPr/>
        </p:nvSpPr>
        <p:spPr>
          <a:xfrm>
            <a:off x="95250" y="126903"/>
            <a:ext cx="7296150" cy="769441"/>
          </a:xfrm>
          <a:prstGeom prst="rect">
            <a:avLst/>
          </a:prstGeom>
          <a:solidFill>
            <a:schemeClr val="bg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mn-cs"/>
              </a:rPr>
              <a:t>nasa.gov/</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mn-cs"/>
              </a:rPr>
              <a:t>joinartemis</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73234F6-C7B9-4782-B816-62D24C99ADFC}"/>
              </a:ext>
            </a:extLst>
          </p:cNvPr>
          <p:cNvSpPr txBox="1">
            <a:spLocks/>
          </p:cNvSpPr>
          <p:nvPr/>
        </p:nvSpPr>
        <p:spPr>
          <a:xfrm>
            <a:off x="7569200" y="35405"/>
            <a:ext cx="4622800" cy="9652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STAY UPDATED!</a:t>
            </a:r>
          </a:p>
        </p:txBody>
      </p:sp>
      <p:sp>
        <p:nvSpPr>
          <p:cNvPr id="8" name="Title 1">
            <a:extLst>
              <a:ext uri="{FF2B5EF4-FFF2-40B4-BE49-F238E27FC236}">
                <a16:creationId xmlns:a16="http://schemas.microsoft.com/office/drawing/2014/main" id="{7230ED6F-7BF8-40D1-A90C-9A784B2E33B2}"/>
              </a:ext>
            </a:extLst>
          </p:cNvPr>
          <p:cNvSpPr txBox="1">
            <a:spLocks/>
          </p:cNvSpPr>
          <p:nvPr/>
        </p:nvSpPr>
        <p:spPr>
          <a:xfrm>
            <a:off x="7715250" y="5259406"/>
            <a:ext cx="4622800" cy="1378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67"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NASA Express</a:t>
            </a:r>
            <a:br>
              <a:rPr kumimoji="0" lang="en-US" sz="3467"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nasa.gov/stem/express</a:t>
            </a:r>
          </a:p>
        </p:txBody>
      </p:sp>
      <p:pic>
        <p:nvPicPr>
          <p:cNvPr id="1026" name="Picture 2" descr="Instagram Brand Resources">
            <a:extLst>
              <a:ext uri="{FF2B5EF4-FFF2-40B4-BE49-F238E27FC236}">
                <a16:creationId xmlns:a16="http://schemas.microsoft.com/office/drawing/2014/main" id="{13E42A97-3A27-4683-9E3F-2019A349BC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72400" y="4207663"/>
            <a:ext cx="787261" cy="787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icon-circle-blue-logo-preview - Utility People">
            <a:extLst>
              <a:ext uri="{FF2B5EF4-FFF2-40B4-BE49-F238E27FC236}">
                <a16:creationId xmlns:a16="http://schemas.microsoft.com/office/drawing/2014/main" id="{6335CE53-4F2B-4B7E-8FFA-C526D7FC7DD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32700" y="2633574"/>
            <a:ext cx="1057136" cy="10571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ircle, facebook, logo, media, network, social icon - Free download">
            <a:extLst>
              <a:ext uri="{FF2B5EF4-FFF2-40B4-BE49-F238E27FC236}">
                <a16:creationId xmlns:a16="http://schemas.microsoft.com/office/drawing/2014/main" id="{25ADEDA2-51AB-4B85-AC7A-10FAC6EEAE9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15250" y="1259083"/>
            <a:ext cx="860497" cy="86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960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NASA.GOV/STEM</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55206" y="1463040"/>
            <a:ext cx="9681588" cy="4705460"/>
          </a:xfrm>
        </p:spPr>
      </p:pic>
    </p:spTree>
    <p:extLst>
      <p:ext uri="{BB962C8B-B14F-4D97-AF65-F5344CB8AC3E}">
        <p14:creationId xmlns:p14="http://schemas.microsoft.com/office/powerpoint/2010/main" val="40186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EEA630-B190-CB45-8EB4-15F29F56E9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05748">
            <a:off x="6604649" y="1256439"/>
            <a:ext cx="5080000" cy="4025900"/>
          </a:xfrm>
          <a:prstGeom prst="rect">
            <a:avLst/>
          </a:prstGeom>
          <a:ln w="19050">
            <a:solidFill>
              <a:srgbClr val="003957"/>
            </a:solidFill>
          </a:ln>
        </p:spPr>
      </p:pic>
      <p:sp>
        <p:nvSpPr>
          <p:cNvPr id="2" name="Title 1"/>
          <p:cNvSpPr>
            <a:spLocks noGrp="1"/>
          </p:cNvSpPr>
          <p:nvPr>
            <p:ph type="title"/>
          </p:nvPr>
        </p:nvSpPr>
        <p:spPr>
          <a:xfrm>
            <a:off x="609600" y="44103"/>
            <a:ext cx="12268200" cy="972873"/>
          </a:xfrm>
          <a:effectLst>
            <a:outerShdw blurRad="88900" dist="38100" dir="2700000" algn="tl" rotWithShape="0">
              <a:prstClr val="black">
                <a:alpha val="40000"/>
              </a:prstClr>
            </a:outerShdw>
          </a:effectLst>
        </p:spPr>
        <p:txBody>
          <a:bodyPr>
            <a:normAutofit fontScale="90000"/>
          </a:bodyPr>
          <a:lstStyle/>
          <a:p>
            <a:pPr algn="l"/>
            <a:r>
              <a:rPr lang="en-US" sz="3600" dirty="0"/>
              <a:t>Digital Learning Opportunities: </a:t>
            </a:r>
            <a:r>
              <a:rPr lang="en-US" sz="3600" dirty="0" smtClean="0"/>
              <a:t/>
            </a:r>
            <a:br>
              <a:rPr lang="en-US" sz="3600" dirty="0" smtClean="0"/>
            </a:br>
            <a:r>
              <a:rPr lang="en-US" sz="3600" dirty="0" smtClean="0"/>
              <a:t>https</a:t>
            </a:r>
            <a:r>
              <a:rPr lang="en-US" sz="3600" dirty="0"/>
              <a:t>://www.txstate-epdc.net/</a:t>
            </a:r>
          </a:p>
        </p:txBody>
      </p:sp>
      <p:pic>
        <p:nvPicPr>
          <p:cNvPr id="4" name="Picture 3">
            <a:extLst>
              <a:ext uri="{FF2B5EF4-FFF2-40B4-BE49-F238E27FC236}">
                <a16:creationId xmlns:a16="http://schemas.microsoft.com/office/drawing/2014/main" id="{B95277B9-51AA-5343-A6D4-2B554D242A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258157">
            <a:off x="1101802" y="1712970"/>
            <a:ext cx="4178810" cy="3437072"/>
          </a:xfrm>
          <a:prstGeom prst="rect">
            <a:avLst/>
          </a:prstGeom>
          <a:ln w="12700">
            <a:solidFill>
              <a:schemeClr val="tx1"/>
            </a:solidFill>
          </a:ln>
        </p:spPr>
      </p:pic>
      <p:grpSp>
        <p:nvGrpSpPr>
          <p:cNvPr id="5" name="Group 4">
            <a:extLst>
              <a:ext uri="{FF2B5EF4-FFF2-40B4-BE49-F238E27FC236}">
                <a16:creationId xmlns:a16="http://schemas.microsoft.com/office/drawing/2014/main" id="{3283837D-B19F-7346-8947-68425FC0DAAF}"/>
              </a:ext>
            </a:extLst>
          </p:cNvPr>
          <p:cNvGrpSpPr/>
          <p:nvPr/>
        </p:nvGrpSpPr>
        <p:grpSpPr>
          <a:xfrm>
            <a:off x="754936" y="2026479"/>
            <a:ext cx="10434749" cy="844738"/>
            <a:chOff x="911387" y="2583902"/>
            <a:chExt cx="9889863" cy="799776"/>
          </a:xfrm>
        </p:grpSpPr>
        <p:sp>
          <p:nvSpPr>
            <p:cNvPr id="11" name="Title 1">
              <a:extLst>
                <a:ext uri="{FF2B5EF4-FFF2-40B4-BE49-F238E27FC236}">
                  <a16:creationId xmlns:a16="http://schemas.microsoft.com/office/drawing/2014/main" id="{F3F077B6-8713-274D-B801-995B2A949AF0}"/>
                </a:ext>
              </a:extLst>
            </p:cNvPr>
            <p:cNvSpPr txBox="1">
              <a:spLocks/>
            </p:cNvSpPr>
            <p:nvPr/>
          </p:nvSpPr>
          <p:spPr>
            <a:xfrm rot="20251744">
              <a:off x="911387" y="3069562"/>
              <a:ext cx="3047773" cy="314116"/>
            </a:xfrm>
            <a:prstGeom prst="rect">
              <a:avLst/>
            </a:prstGeom>
            <a:effectLst>
              <a:outerShdw blurRad="889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a:solidFill>
                    <a:schemeClr val="tx1"/>
                  </a:solidFill>
                  <a:latin typeface="Avenir Medium" charset="0"/>
                  <a:ea typeface="Avenir Medium" charset="0"/>
                  <a:cs typeface="Avenir Medium" charset="0"/>
                </a:defRPr>
              </a:lvl1pPr>
            </a:lstStyle>
            <a:p>
              <a:r>
                <a:rPr lang="en-US" dirty="0">
                  <a:solidFill>
                    <a:schemeClr val="bg1"/>
                  </a:solidFill>
                </a:rPr>
                <a:t>Webinars</a:t>
              </a:r>
            </a:p>
          </p:txBody>
        </p:sp>
        <p:sp>
          <p:nvSpPr>
            <p:cNvPr id="12" name="Title 1">
              <a:extLst>
                <a:ext uri="{FF2B5EF4-FFF2-40B4-BE49-F238E27FC236}">
                  <a16:creationId xmlns:a16="http://schemas.microsoft.com/office/drawing/2014/main" id="{4C0CB2F8-B2CC-5142-AE82-17868626CD9B}"/>
                </a:ext>
              </a:extLst>
            </p:cNvPr>
            <p:cNvSpPr txBox="1">
              <a:spLocks/>
            </p:cNvSpPr>
            <p:nvPr/>
          </p:nvSpPr>
          <p:spPr>
            <a:xfrm rot="1042469">
              <a:off x="7753477" y="2583902"/>
              <a:ext cx="3047773" cy="314116"/>
            </a:xfrm>
            <a:prstGeom prst="rect">
              <a:avLst/>
            </a:prstGeom>
            <a:effectLst>
              <a:outerShdw blurRad="889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a:solidFill>
                    <a:schemeClr val="tx1"/>
                  </a:solidFill>
                  <a:latin typeface="Avenir Medium" charset="0"/>
                  <a:ea typeface="Avenir Medium" charset="0"/>
                  <a:cs typeface="Avenir Medium" charset="0"/>
                </a:defRPr>
              </a:lvl1pPr>
            </a:lstStyle>
            <a:p>
              <a:r>
                <a:rPr lang="en-US" dirty="0">
                  <a:solidFill>
                    <a:schemeClr val="accent1"/>
                  </a:solidFill>
                </a:rPr>
                <a:t>Badges</a:t>
              </a:r>
            </a:p>
          </p:txBody>
        </p:sp>
      </p:grpSp>
      <p:pic>
        <p:nvPicPr>
          <p:cNvPr id="8" name="Picture 7">
            <a:extLst>
              <a:ext uri="{FF2B5EF4-FFF2-40B4-BE49-F238E27FC236}">
                <a16:creationId xmlns:a16="http://schemas.microsoft.com/office/drawing/2014/main" id="{D8D6445A-F417-EB40-B095-45C3F67D84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5445" y="1247945"/>
            <a:ext cx="1026411" cy="1026411"/>
          </a:xfrm>
          <a:prstGeom prst="rect">
            <a:avLst/>
          </a:prstGeom>
          <a:effectLst>
            <a:outerShdw blurRad="76200" dist="101600" dir="2700000" algn="tl" rotWithShape="0">
              <a:prstClr val="black">
                <a:alpha val="60000"/>
              </a:prstClr>
            </a:outerShdw>
          </a:effectLst>
        </p:spPr>
      </p:pic>
      <p:pic>
        <p:nvPicPr>
          <p:cNvPr id="9" name="Picture 8">
            <a:extLst>
              <a:ext uri="{FF2B5EF4-FFF2-40B4-BE49-F238E27FC236}">
                <a16:creationId xmlns:a16="http://schemas.microsoft.com/office/drawing/2014/main" id="{7395E21A-CD8D-4946-A41A-44E6C61C09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49563" y="5310337"/>
            <a:ext cx="1448254" cy="1433168"/>
          </a:xfrm>
          <a:prstGeom prst="rect">
            <a:avLst/>
          </a:prstGeom>
          <a:effectLst>
            <a:outerShdw blurRad="76200" dist="101600" dir="2700000" algn="tl" rotWithShape="0">
              <a:prstClr val="black">
                <a:alpha val="60000"/>
              </a:prstClr>
            </a:outerShdw>
          </a:effectLst>
        </p:spPr>
      </p:pic>
      <p:pic>
        <p:nvPicPr>
          <p:cNvPr id="10" name="Picture 9">
            <a:extLst>
              <a:ext uri="{FF2B5EF4-FFF2-40B4-BE49-F238E27FC236}">
                <a16:creationId xmlns:a16="http://schemas.microsoft.com/office/drawing/2014/main" id="{99625404-C98E-2A42-B112-2B79B913E7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04996" y="5293864"/>
            <a:ext cx="1448254" cy="1433168"/>
          </a:xfrm>
          <a:prstGeom prst="rect">
            <a:avLst/>
          </a:prstGeom>
          <a:effectLst>
            <a:outerShdw blurRad="76200" dist="101600" dir="2700000" algn="tl" rotWithShape="0">
              <a:prstClr val="black">
                <a:alpha val="60000"/>
              </a:prstClr>
            </a:outerShdw>
          </a:effectLst>
        </p:spPr>
      </p:pic>
    </p:spTree>
    <p:extLst>
      <p:ext uri="{BB962C8B-B14F-4D97-AF65-F5344CB8AC3E}">
        <p14:creationId xmlns:p14="http://schemas.microsoft.com/office/powerpoint/2010/main" val="258714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History of Mars Rovers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34431" y="1295414"/>
            <a:ext cx="3429000" cy="3143250"/>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1575" y="1505969"/>
            <a:ext cx="7575206" cy="15529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51394" y="3645012"/>
            <a:ext cx="5555568" cy="2880665"/>
          </a:xfrm>
          <a:prstGeom prst="rect">
            <a:avLst/>
          </a:prstGeom>
        </p:spPr>
      </p:pic>
      <p:sp>
        <p:nvSpPr>
          <p:cNvPr id="7" name="TextBox 6"/>
          <p:cNvSpPr txBox="1"/>
          <p:nvPr/>
        </p:nvSpPr>
        <p:spPr>
          <a:xfrm>
            <a:off x="434431" y="5140682"/>
            <a:ext cx="3900298" cy="1384995"/>
          </a:xfrm>
          <a:prstGeom prst="rect">
            <a:avLst/>
          </a:prstGeom>
          <a:solidFill>
            <a:schemeClr val="bg1"/>
          </a:solidFill>
        </p:spPr>
        <p:txBody>
          <a:bodyPr wrap="none" rtlCol="0">
            <a:spAutoFit/>
          </a:bodyPr>
          <a:lstStyle/>
          <a:p>
            <a:pPr marL="342900" indent="-342900">
              <a:buFont typeface="+mj-lt"/>
              <a:buAutoNum type="arabicPeriod"/>
            </a:pPr>
            <a:r>
              <a:rPr lang="en-US" sz="2800" dirty="0" smtClean="0"/>
              <a:t>Mariner Flyby Close-up</a:t>
            </a:r>
          </a:p>
          <a:p>
            <a:pPr marL="342900" indent="-342900">
              <a:buFont typeface="+mj-lt"/>
              <a:buAutoNum type="arabicPeriod"/>
            </a:pPr>
            <a:r>
              <a:rPr lang="en-US" sz="2800" dirty="0" smtClean="0"/>
              <a:t>First Viking Panorama</a:t>
            </a:r>
          </a:p>
          <a:p>
            <a:pPr marL="342900" indent="-342900">
              <a:buFont typeface="+mj-lt"/>
              <a:buAutoNum type="arabicPeriod"/>
            </a:pPr>
            <a:r>
              <a:rPr lang="en-US" sz="2800" dirty="0" smtClean="0"/>
              <a:t>Viking Color Image</a:t>
            </a:r>
            <a:endParaRPr lang="en-US" sz="2800" dirty="0"/>
          </a:p>
        </p:txBody>
      </p:sp>
    </p:spTree>
    <p:extLst>
      <p:ext uri="{BB962C8B-B14F-4D97-AF65-F5344CB8AC3E}">
        <p14:creationId xmlns:p14="http://schemas.microsoft.com/office/powerpoint/2010/main" val="2716168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1189EEC-0B16-9940-9691-4FD558CF2743}"/>
              </a:ext>
            </a:extLst>
          </p:cNvPr>
          <p:cNvSpPr>
            <a:spLocks noGrp="1"/>
          </p:cNvSpPr>
          <p:nvPr>
            <p:ph type="title"/>
          </p:nvPr>
        </p:nvSpPr>
        <p:spPr>
          <a:xfrm>
            <a:off x="30853" y="37659"/>
            <a:ext cx="9711267" cy="891822"/>
          </a:xfrm>
        </p:spPr>
        <p:txBody>
          <a:bodyPr>
            <a:normAutofit/>
          </a:bodyPr>
          <a:lstStyle/>
          <a:p>
            <a:pPr algn="l"/>
            <a:r>
              <a:rPr lang="en-US" sz="3600" dirty="0">
                <a:latin typeface="Century Gothic" panose="020B0502020202020204" pitchFamily="34" charset="0"/>
              </a:rPr>
              <a:t>Website / Blogs / Social Media</a:t>
            </a:r>
          </a:p>
        </p:txBody>
      </p:sp>
      <p:grpSp>
        <p:nvGrpSpPr>
          <p:cNvPr id="4" name="Group 3"/>
          <p:cNvGrpSpPr/>
          <p:nvPr/>
        </p:nvGrpSpPr>
        <p:grpSpPr>
          <a:xfrm>
            <a:off x="8534447" y="1492946"/>
            <a:ext cx="1522699" cy="4186688"/>
            <a:chOff x="7688627" y="1205788"/>
            <a:chExt cx="1522699" cy="4186688"/>
          </a:xfrm>
        </p:grpSpPr>
        <p:pic>
          <p:nvPicPr>
            <p:cNvPr id="10" name="Picture 9">
              <a:hlinkClick r:id="rId3"/>
              <a:extLst>
                <a:ext uri="{FF2B5EF4-FFF2-40B4-BE49-F238E27FC236}">
                  <a16:creationId xmlns:a16="http://schemas.microsoft.com/office/drawing/2014/main" id="{FCA6D489-546F-EB4F-9F25-53CE72B3E1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13422" y="1205788"/>
              <a:ext cx="1186567" cy="1186567"/>
            </a:xfrm>
            <a:prstGeom prst="rect">
              <a:avLst/>
            </a:prstGeom>
          </p:spPr>
        </p:pic>
        <p:pic>
          <p:nvPicPr>
            <p:cNvPr id="11" name="Picture 10">
              <a:hlinkClick r:id="rId5"/>
              <a:extLst>
                <a:ext uri="{FF2B5EF4-FFF2-40B4-BE49-F238E27FC236}">
                  <a16:creationId xmlns:a16="http://schemas.microsoft.com/office/drawing/2014/main" id="{0573CD1B-A261-7C47-85F4-84A71E532D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18196" y="2666413"/>
              <a:ext cx="1377017" cy="1118827"/>
            </a:xfrm>
            <a:prstGeom prst="rect">
              <a:avLst/>
            </a:prstGeom>
          </p:spPr>
        </p:pic>
        <p:sp>
          <p:nvSpPr>
            <p:cNvPr id="2" name="TextBox 1">
              <a:hlinkClick r:id="rId7"/>
              <a:extLst>
                <a:ext uri="{FF2B5EF4-FFF2-40B4-BE49-F238E27FC236}">
                  <a16:creationId xmlns:a16="http://schemas.microsoft.com/office/drawing/2014/main" id="{761D3A8F-1AAF-3E47-B838-71B049C4DB15}"/>
                </a:ext>
              </a:extLst>
            </p:cNvPr>
            <p:cNvSpPr txBox="1"/>
            <p:nvPr/>
          </p:nvSpPr>
          <p:spPr>
            <a:xfrm>
              <a:off x="7688627" y="4930811"/>
              <a:ext cx="1522699" cy="461665"/>
            </a:xfrm>
            <a:prstGeom prst="rect">
              <a:avLst/>
            </a:prstGeom>
            <a:noFill/>
          </p:spPr>
          <p:txBody>
            <a:bodyPr wrap="square" rtlCol="0">
              <a:spAutoFit/>
            </a:bodyPr>
            <a:lstStyle/>
            <a:p>
              <a:pPr algn="ctr"/>
              <a:r>
                <a:rPr lang="en-US" sz="2400" b="1" dirty="0">
                  <a:solidFill>
                    <a:srgbClr val="0070C0"/>
                  </a:solidFill>
                  <a:latin typeface="Century Gothic" panose="020B0502020202020204" pitchFamily="34" charset="0"/>
                </a:rPr>
                <a:t>BLOGS</a:t>
              </a:r>
            </a:p>
          </p:txBody>
        </p:sp>
        <p:pic>
          <p:nvPicPr>
            <p:cNvPr id="3" name="Picture 2">
              <a:hlinkClick r:id="rId8"/>
              <a:extLst>
                <a:ext uri="{FF2B5EF4-FFF2-40B4-BE49-F238E27FC236}">
                  <a16:creationId xmlns:a16="http://schemas.microsoft.com/office/drawing/2014/main" id="{AE2E00B2-8E80-084D-86AB-78416560291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97931" y="3768824"/>
              <a:ext cx="1240783" cy="1240783"/>
            </a:xfrm>
            <a:prstGeom prst="rect">
              <a:avLst/>
            </a:prstGeom>
          </p:spPr>
        </p:pic>
      </p:grpSp>
      <p:pic>
        <p:nvPicPr>
          <p:cNvPr id="5" name="Picture 4">
            <a:extLst>
              <a:ext uri="{FF2B5EF4-FFF2-40B4-BE49-F238E27FC236}">
                <a16:creationId xmlns:a16="http://schemas.microsoft.com/office/drawing/2014/main" id="{9D47F65D-0942-564F-8F0D-B31804F3F6C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37086" y="1401506"/>
            <a:ext cx="5528864" cy="4823934"/>
          </a:xfrm>
          <a:prstGeom prst="rect">
            <a:avLst/>
          </a:prstGeom>
        </p:spPr>
      </p:pic>
    </p:spTree>
    <p:extLst>
      <p:ext uri="{BB962C8B-B14F-4D97-AF65-F5344CB8AC3E}">
        <p14:creationId xmlns:p14="http://schemas.microsoft.com/office/powerpoint/2010/main" val="4240870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09169" y="598100"/>
            <a:ext cx="3649230" cy="5624423"/>
            <a:chOff x="4568868" y="857250"/>
            <a:chExt cx="2757404" cy="4667435"/>
          </a:xfrm>
          <a:effectLst>
            <a:outerShdw blurRad="50800" dist="38100" dir="2700000" algn="tl" rotWithShape="0">
              <a:prstClr val="black">
                <a:alpha val="40000"/>
              </a:prstClr>
            </a:outerShdw>
          </a:effectLst>
        </p:grpSpPr>
        <p:sp>
          <p:nvSpPr>
            <p:cNvPr id="4" name="Rectangle 3"/>
            <p:cNvSpPr/>
            <p:nvPr/>
          </p:nvSpPr>
          <p:spPr>
            <a:xfrm>
              <a:off x="4568868" y="857250"/>
              <a:ext cx="2757404" cy="4667435"/>
            </a:xfrm>
            <a:prstGeom prst="rect">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1876" y="1152525"/>
              <a:ext cx="1954814" cy="869378"/>
            </a:xfrm>
            <a:prstGeom prst="rect">
              <a:avLst/>
            </a:prstGeom>
          </p:spPr>
        </p:pic>
        <p:sp>
          <p:nvSpPr>
            <p:cNvPr id="6" name="Title 5"/>
            <p:cNvSpPr txBox="1">
              <a:spLocks/>
            </p:cNvSpPr>
            <p:nvPr/>
          </p:nvSpPr>
          <p:spPr>
            <a:xfrm>
              <a:off x="4568868" y="857251"/>
              <a:ext cx="2757404" cy="249906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800" dirty="0">
                <a:solidFill>
                  <a:schemeClr val="bg1"/>
                </a:solidFill>
                <a:hlinkClick r:id="rId3"/>
              </a:endParaRPr>
            </a:p>
            <a:p>
              <a:pPr algn="ctr"/>
              <a:endParaRPr lang="en-US" sz="1800" dirty="0">
                <a:solidFill>
                  <a:schemeClr val="bg1"/>
                </a:solidFill>
                <a:hlinkClick r:id="rId3"/>
              </a:endParaRPr>
            </a:p>
            <a:p>
              <a:pPr algn="ctr"/>
              <a:endParaRPr lang="en-US" sz="1800" dirty="0">
                <a:solidFill>
                  <a:schemeClr val="bg1"/>
                </a:solidFill>
                <a:hlinkClick r:id="rId3"/>
              </a:endParaRPr>
            </a:p>
            <a:p>
              <a:pPr algn="ctr"/>
              <a:endParaRPr lang="en-US" sz="1800" dirty="0">
                <a:solidFill>
                  <a:schemeClr val="bg1"/>
                </a:solidFill>
                <a:hlinkClick r:id="rId3"/>
              </a:endParaRPr>
            </a:p>
            <a:p>
              <a:pPr algn="ctr"/>
              <a:endParaRPr lang="en-US" sz="1800" dirty="0">
                <a:solidFill>
                  <a:schemeClr val="bg1"/>
                </a:solidFill>
                <a:hlinkClick r:id="rId3"/>
              </a:endParaRPr>
            </a:p>
            <a:p>
              <a:pPr algn="ctr"/>
              <a:r>
                <a:rPr lang="en-US" sz="2400" b="1" dirty="0">
                  <a:solidFill>
                    <a:schemeClr val="bg1"/>
                  </a:solidFill>
                  <a:latin typeface="Century Gothic" panose="020B0502020202020204" pitchFamily="34" charset="0"/>
                </a:rPr>
                <a:t>www.txstate-epdc.net</a:t>
              </a:r>
              <a:r>
                <a:rPr lang="en-US" sz="1800" dirty="0">
                  <a:solidFill>
                    <a:schemeClr val="bg1"/>
                  </a:solidFill>
                </a:rPr>
                <a:t/>
              </a:r>
              <a:br>
                <a:rPr lang="en-US" sz="1800" dirty="0">
                  <a:solidFill>
                    <a:schemeClr val="bg1"/>
                  </a:solidFill>
                </a:rPr>
              </a:br>
              <a:endParaRPr lang="en-US" sz="1800" dirty="0">
                <a:solidFill>
                  <a:schemeClr val="bg1"/>
                </a:solidFill>
              </a:endParaRPr>
            </a:p>
          </p:txBody>
        </p:sp>
        <p:sp>
          <p:nvSpPr>
            <p:cNvPr id="7" name="TextBox 6"/>
            <p:cNvSpPr txBox="1"/>
            <p:nvPr/>
          </p:nvSpPr>
          <p:spPr>
            <a:xfrm>
              <a:off x="4568868" y="3190966"/>
              <a:ext cx="2757404" cy="1762320"/>
            </a:xfrm>
            <a:prstGeom prst="rect">
              <a:avLst/>
            </a:prstGeom>
            <a:noFill/>
          </p:spPr>
          <p:txBody>
            <a:bodyPr wrap="square" rtlCol="0">
              <a:spAutoFit/>
            </a:bodyPr>
            <a:lstStyle/>
            <a:p>
              <a:pPr algn="ctr" defTabSz="342900">
                <a:defRPr/>
              </a:pPr>
              <a:r>
                <a:rPr lang="en-US" sz="2400" b="1" dirty="0">
                  <a:solidFill>
                    <a:schemeClr val="bg1"/>
                  </a:solidFill>
                  <a:latin typeface="Century Gothic" panose="020B0502020202020204"/>
                </a:rPr>
                <a:t>Steven C. Smith, MIPM</a:t>
              </a:r>
            </a:p>
            <a:p>
              <a:pPr algn="ctr" defTabSz="342900">
                <a:defRPr/>
              </a:pPr>
              <a:endParaRPr lang="en-US" sz="1050" b="1" dirty="0">
                <a:solidFill>
                  <a:schemeClr val="bg1"/>
                </a:solidFill>
                <a:latin typeface="Century Gothic" panose="020B0502020202020204"/>
              </a:endParaRPr>
            </a:p>
            <a:p>
              <a:pPr algn="ctr" defTabSz="342900">
                <a:defRPr/>
              </a:pPr>
              <a:r>
                <a:rPr lang="en-US" sz="1600" b="1" dirty="0">
                  <a:solidFill>
                    <a:schemeClr val="bg1"/>
                  </a:solidFill>
                  <a:latin typeface="Century Gothic" panose="020B0502020202020204"/>
                </a:rPr>
                <a:t>NASA EPDC Education Specialist</a:t>
              </a:r>
            </a:p>
            <a:p>
              <a:pPr algn="ctr" defTabSz="342900">
                <a:defRPr/>
              </a:pPr>
              <a:r>
                <a:rPr lang="en-US" sz="1600" b="1" dirty="0">
                  <a:solidFill>
                    <a:schemeClr val="bg1"/>
                  </a:solidFill>
                  <a:latin typeface="Century Gothic" panose="020B0502020202020204"/>
                </a:rPr>
                <a:t>Johnson Space Center</a:t>
              </a:r>
            </a:p>
            <a:p>
              <a:pPr algn="ctr" defTabSz="342900">
                <a:defRPr/>
              </a:pPr>
              <a:endParaRPr lang="en-US" sz="1050" b="1" dirty="0">
                <a:solidFill>
                  <a:schemeClr val="bg1"/>
                </a:solidFill>
                <a:latin typeface="Century Gothic" panose="020B0502020202020204"/>
              </a:endParaRPr>
            </a:p>
            <a:p>
              <a:pPr algn="ctr" defTabSz="342900">
                <a:defRPr/>
              </a:pPr>
              <a:r>
                <a:rPr lang="en-US" sz="2000" b="1" dirty="0">
                  <a:solidFill>
                    <a:schemeClr val="bg1"/>
                  </a:solidFill>
                  <a:latin typeface="Century Gothic" panose="020B0502020202020204"/>
                </a:rPr>
                <a:t>steven.c.smith@nasa.gov</a:t>
              </a:r>
            </a:p>
            <a:p>
              <a:pPr algn="ctr" defTabSz="342900">
                <a:defRPr/>
              </a:pPr>
              <a:endParaRPr lang="en-US" sz="1500" b="1" dirty="0">
                <a:solidFill>
                  <a:schemeClr val="bg1"/>
                </a:solidFill>
                <a:latin typeface="Century Gothic" panose="020B0502020202020204"/>
              </a:endParaRPr>
            </a:p>
            <a:p>
              <a:pPr algn="ctr" defTabSz="342900">
                <a:defRPr/>
              </a:pPr>
              <a:r>
                <a:rPr lang="en-US" sz="2000" b="1" dirty="0">
                  <a:solidFill>
                    <a:schemeClr val="bg1"/>
                  </a:solidFill>
                  <a:latin typeface="Century Gothic" panose="020B0502020202020204"/>
                </a:rPr>
                <a:t>Twitter: @NASASTEMEducate</a:t>
              </a:r>
            </a:p>
          </p:txBody>
        </p:sp>
      </p:grpSp>
      <p:sp>
        <p:nvSpPr>
          <p:cNvPr id="8" name="Rectangle 7"/>
          <p:cNvSpPr/>
          <p:nvPr/>
        </p:nvSpPr>
        <p:spPr>
          <a:xfrm>
            <a:off x="466406" y="1332818"/>
            <a:ext cx="5638736" cy="4154984"/>
          </a:xfrm>
          <a:prstGeom prst="rect">
            <a:avLst/>
          </a:prstGeom>
          <a:effectLst>
            <a:outerShdw blurRad="50800" dist="38100" dir="2700000" algn="tl" rotWithShape="0">
              <a:prstClr val="black">
                <a:alpha val="40000"/>
              </a:prstClr>
            </a:outerShdw>
          </a:effectLst>
        </p:spPr>
        <p:txBody>
          <a:bodyPr wrap="square">
            <a:spAutoFit/>
          </a:bodyPr>
          <a:lstStyle/>
          <a:p>
            <a:pPr algn="ctr" defTabSz="342900">
              <a:defRPr/>
            </a:pPr>
            <a:r>
              <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an </a:t>
            </a:r>
            <a:r>
              <a:rPr lang="en-US" sz="4400" b="1"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honor</a:t>
            </a: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has been to be with you today!</a:t>
            </a:r>
          </a:p>
          <a:p>
            <a:pPr algn="ctr" defTabSz="342900">
              <a:defRPr/>
            </a:pP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342900">
              <a:defRPr/>
            </a:pP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342900">
              <a:defRPr/>
            </a:pPr>
            <a:r>
              <a:rPr lang="en-US" sz="4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a:t>
            </a:r>
          </a:p>
        </p:txBody>
      </p:sp>
    </p:spTree>
    <p:extLst>
      <p:ext uri="{BB962C8B-B14F-4D97-AF65-F5344CB8AC3E}">
        <p14:creationId xmlns:p14="http://schemas.microsoft.com/office/powerpoint/2010/main" val="3360024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 and </a:t>
            </a:r>
            <a:r>
              <a:rPr lang="en-US" dirty="0" smtClean="0"/>
              <a:t>Opportunity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466115" y="2680902"/>
            <a:ext cx="4887686" cy="3661047"/>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1581149"/>
            <a:ext cx="4864918" cy="3643993"/>
          </a:xfrm>
          <a:prstGeom prst="rect">
            <a:avLst/>
          </a:prstGeom>
        </p:spPr>
      </p:pic>
    </p:spTree>
    <p:extLst>
      <p:ext uri="{BB962C8B-B14F-4D97-AF65-F5344CB8AC3E}">
        <p14:creationId xmlns:p14="http://schemas.microsoft.com/office/powerpoint/2010/main" val="716879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Phoenix, Insight, </a:t>
            </a:r>
            <a:r>
              <a:rPr lang="en-US" dirty="0" smtClean="0"/>
              <a:t>and Curiosity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199" y="1699193"/>
            <a:ext cx="4104223" cy="2339407"/>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7044" y="3048001"/>
            <a:ext cx="5726756" cy="3221300"/>
          </a:xfrm>
          <a:prstGeom prst="rect">
            <a:avLst/>
          </a:prstGeom>
        </p:spPr>
      </p:pic>
    </p:spTree>
    <p:extLst>
      <p:ext uri="{BB962C8B-B14F-4D97-AF65-F5344CB8AC3E}">
        <p14:creationId xmlns:p14="http://schemas.microsoft.com/office/powerpoint/2010/main" val="23338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Mars 2020</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02258" y="1257300"/>
            <a:ext cx="7987484" cy="4800600"/>
          </a:xfrm>
        </p:spPr>
      </p:pic>
      <p:sp>
        <p:nvSpPr>
          <p:cNvPr id="5" name="Rectangle 4"/>
          <p:cNvSpPr/>
          <p:nvPr/>
        </p:nvSpPr>
        <p:spPr>
          <a:xfrm>
            <a:off x="609600" y="6145768"/>
            <a:ext cx="5552354" cy="369332"/>
          </a:xfrm>
          <a:prstGeom prst="rect">
            <a:avLst/>
          </a:prstGeom>
          <a:solidFill>
            <a:schemeClr val="bg1"/>
          </a:solidFill>
        </p:spPr>
        <p:txBody>
          <a:bodyPr wrap="none">
            <a:spAutoFit/>
          </a:bodyPr>
          <a:lstStyle/>
          <a:p>
            <a:r>
              <a:rPr lang="en-US" dirty="0"/>
              <a:t>https://eyes.nasa.gov/apps/orrery/#/sc_perseverance</a:t>
            </a:r>
          </a:p>
        </p:txBody>
      </p:sp>
    </p:spTree>
    <p:extLst>
      <p:ext uri="{BB962C8B-B14F-4D97-AF65-F5344CB8AC3E}">
        <p14:creationId xmlns:p14="http://schemas.microsoft.com/office/powerpoint/2010/main" val="146237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3691</TotalTime>
  <Words>2796</Words>
  <Application>Microsoft Office PowerPoint</Application>
  <PresentationFormat>Widescreen</PresentationFormat>
  <Paragraphs>330</Paragraphs>
  <Slides>61</Slides>
  <Notes>10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61</vt:i4>
      </vt:variant>
    </vt:vector>
  </HeadingPairs>
  <TitlesOfParts>
    <vt:vector size="76" baseType="lpstr">
      <vt:lpstr>Arial</vt:lpstr>
      <vt:lpstr>Arial</vt:lpstr>
      <vt:lpstr>Avenir Medium</vt:lpstr>
      <vt:lpstr>Calibri</vt:lpstr>
      <vt:lpstr>Calibri Light</vt:lpstr>
      <vt:lpstr>Century Gothic</vt:lpstr>
      <vt:lpstr>FranklinGothic-Book</vt:lpstr>
      <vt:lpstr>Helvetica</vt:lpstr>
      <vt:lpstr>Times New Roman</vt:lpstr>
      <vt:lpstr>Titillium Web</vt:lpstr>
      <vt:lpstr>Wingdings</vt:lpstr>
      <vt:lpstr>Wingdings 2</vt:lpstr>
      <vt:lpstr>Office Theme</vt:lpstr>
      <vt:lpstr>2_Office Theme</vt:lpstr>
      <vt:lpstr>3_Office Theme</vt:lpstr>
      <vt:lpstr>PowerPoint Presentation</vt:lpstr>
      <vt:lpstr>PowerPoint Presentation</vt:lpstr>
      <vt:lpstr>PowerPoint Presentation</vt:lpstr>
      <vt:lpstr>PowerPoint Presentation</vt:lpstr>
      <vt:lpstr>The Next Step</vt:lpstr>
      <vt:lpstr>The History of Mars Rovers</vt:lpstr>
      <vt:lpstr>Spirit and Opportunity</vt:lpstr>
      <vt:lpstr>Phoenix, Insight, and Curiosity</vt:lpstr>
      <vt:lpstr>Mars 2020</vt:lpstr>
      <vt:lpstr>PowerPoint Presentation</vt:lpstr>
      <vt:lpstr>PowerPoint Presentation</vt:lpstr>
      <vt:lpstr>PowerPoint Presentation</vt:lpstr>
      <vt:lpstr>Mission to Mars Student Challenge:</vt:lpstr>
      <vt:lpstr>NASA STEM Stars</vt:lpstr>
      <vt:lpstr>Educator Guides and More Challenges</vt:lpstr>
      <vt:lpstr>Artemis Student Challenges</vt:lpstr>
      <vt:lpstr>Radiation Challenge</vt:lpstr>
      <vt:lpstr>PowerPoint Presentation</vt:lpstr>
      <vt:lpstr>The 5 Hazards of Deep Space</vt:lpstr>
      <vt:lpstr>PowerPoint Presentation</vt:lpstr>
      <vt:lpstr>Why are Shields important?</vt:lpstr>
      <vt:lpstr>Mars Conditions</vt:lpstr>
      <vt:lpstr>A Great Example: Parker Solar probe</vt:lpstr>
      <vt:lpstr>Real World Connection:  Parker Solar Probe Specs</vt:lpstr>
      <vt:lpstr>Group Roles</vt:lpstr>
      <vt:lpstr>Objective</vt:lpstr>
      <vt:lpstr>Materials</vt:lpstr>
      <vt:lpstr>Safety</vt:lpstr>
      <vt:lpstr>Steps</vt:lpstr>
      <vt:lpstr>Observations</vt:lpstr>
      <vt:lpstr>Share out</vt:lpstr>
      <vt:lpstr>PowerPoint Presentation</vt:lpstr>
      <vt:lpstr>PowerPoint Presentation</vt:lpstr>
      <vt:lpstr>NGSS Continued</vt:lpstr>
      <vt:lpstr>Performance Indicators</vt:lpstr>
      <vt:lpstr>PowerPoint Presentation</vt:lpstr>
      <vt:lpstr>PowerPoint Presentation</vt:lpstr>
      <vt:lpstr>Identify Your Materials:</vt:lpstr>
      <vt:lpstr>The Process: </vt:lpstr>
      <vt:lpstr>Get Your Design Approved:</vt:lpstr>
      <vt:lpstr>Budget Planning:</vt:lpstr>
      <vt:lpstr>PowerPoint Presentation</vt:lpstr>
      <vt:lpstr>PowerPoint Presentation</vt:lpstr>
      <vt:lpstr>PowerPoint Presentation</vt:lpstr>
      <vt:lpstr>The Design Challenge</vt:lpstr>
      <vt:lpstr>PowerPoint Presentation</vt:lpstr>
      <vt:lpstr>PowerPoint Presentation</vt:lpstr>
      <vt:lpstr>PowerPoint Presentation</vt:lpstr>
      <vt:lpstr>PowerPoint Presentation</vt:lpstr>
      <vt:lpstr>PowerPoint Presentation</vt:lpstr>
      <vt:lpstr>Parachute Challenge</vt:lpstr>
      <vt:lpstr>PowerPoint Presentation</vt:lpstr>
      <vt:lpstr>Egg-stronaut</vt:lpstr>
      <vt:lpstr>Design Challenge</vt:lpstr>
      <vt:lpstr>Budget  Constraints</vt:lpstr>
      <vt:lpstr>Record Your Data</vt:lpstr>
      <vt:lpstr>@NASAArtemis   @NASAArtemis   @nasaartemis         </vt:lpstr>
      <vt:lpstr>NASA.GOV/STEM</vt:lpstr>
      <vt:lpstr>Digital Learning Opportunities:  https://www.txstate-epdc.net/</vt:lpstr>
      <vt:lpstr>Website / Blogs / Social Media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Smith, Steven C. (JSC-AD411)[Texas State University]</cp:lastModifiedBy>
  <cp:revision>241</cp:revision>
  <dcterms:created xsi:type="dcterms:W3CDTF">2018-07-16T01:24:17Z</dcterms:created>
  <dcterms:modified xsi:type="dcterms:W3CDTF">2021-02-04T22:57:51Z</dcterms:modified>
</cp:coreProperties>
</file>