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9144000"/>
  <p:notesSz cx="6950075" cy="9236075"/>
  <p:embeddedFontLst>
    <p:embeddedFont>
      <p:font typeface="Roboto"/>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italic.fntdata"/><Relationship Id="rId6" Type="http://schemas.openxmlformats.org/officeDocument/2006/relationships/slide" Target="slides/slide1.xml"/><Relationship Id="rId18"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1699" cy="461804"/>
          </a:xfrm>
          <a:prstGeom prst="rect">
            <a:avLst/>
          </a:prstGeom>
          <a:noFill/>
          <a:ln>
            <a:noFill/>
          </a:ln>
        </p:spPr>
        <p:txBody>
          <a:bodyPr anchorCtr="0" anchor="t"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6768" y="0"/>
            <a:ext cx="3011699" cy="461804"/>
          </a:xfrm>
          <a:prstGeom prst="rect">
            <a:avLst/>
          </a:prstGeom>
          <a:noFill/>
          <a:ln>
            <a:noFill/>
          </a:ln>
        </p:spPr>
        <p:txBody>
          <a:bodyPr anchorCtr="0" anchor="t" bIns="46225" lIns="92475" spcFirstLastPara="1" rIns="92475" wrap="square" tIns="462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008" y="4387136"/>
            <a:ext cx="5560060" cy="4156234"/>
          </a:xfrm>
          <a:prstGeom prst="rect">
            <a:avLst/>
          </a:prstGeom>
          <a:noFill/>
          <a:ln>
            <a:noFill/>
          </a:ln>
        </p:spPr>
        <p:txBody>
          <a:bodyPr anchorCtr="0" anchor="t" bIns="46225" lIns="92475" spcFirstLastPara="1" rIns="92475" wrap="square" tIns="462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72668"/>
            <a:ext cx="3011699" cy="461804"/>
          </a:xfrm>
          <a:prstGeom prst="rect">
            <a:avLst/>
          </a:prstGeom>
          <a:noFill/>
          <a:ln>
            <a:noFill/>
          </a:ln>
        </p:spPr>
        <p:txBody>
          <a:bodyPr anchorCtr="0" anchor="b"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6768" y="8772668"/>
            <a:ext cx="3011699" cy="461804"/>
          </a:xfrm>
          <a:prstGeom prst="rect">
            <a:avLst/>
          </a:prstGeom>
          <a:noFill/>
          <a:ln>
            <a:noFill/>
          </a:ln>
        </p:spPr>
        <p:txBody>
          <a:bodyPr anchorCtr="0" anchor="b" bIns="46225" lIns="92475" spcFirstLastPara="1" rIns="92475" wrap="square" tIns="462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rPr lang="en-US"/>
              <a:t>All three</a:t>
            </a:r>
            <a:endParaRPr/>
          </a:p>
        </p:txBody>
      </p:sp>
      <p:sp>
        <p:nvSpPr>
          <p:cNvPr id="156" name="Google Shape;156;p9: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63" name="Google Shape;163;p10: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rPr lang="en-US"/>
              <a:t>Our education programs are designed to provide meaningful and engaging experiences that leverage the Museum’s collection—a unique resource in the study of history, science and technology—for students in and out of school, teachers, adults and families. We engage learners of all ages and abilities with the lessons of the past in order to understand the present and envision the future. </a:t>
            </a:r>
            <a:r>
              <a:rPr lang="en-US"/>
              <a:t>We offer resources for students and teachers in virtual space. We also offer teen, community, and programs for individuals with special needs.</a:t>
            </a:r>
            <a:endParaRPr/>
          </a:p>
        </p:txBody>
      </p:sp>
      <p:sp>
        <p:nvSpPr>
          <p:cNvPr id="98" name="Google Shape;98;p3: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rPr lang="en-US"/>
              <a:t>Play 31:27-33:15, Click on Optimize before, and Click off Optimize immediately after</a:t>
            </a:r>
            <a:endParaRPr/>
          </a:p>
        </p:txBody>
      </p:sp>
      <p:sp>
        <p:nvSpPr>
          <p:cNvPr id="113" name="Google Shape;113;p5: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22" name="Google Shape;122;p6: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33" name="Google Shape;133;p7: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txBox="1"/>
          <p:nvPr>
            <p:ph idx="1" type="body"/>
          </p:nvPr>
        </p:nvSpPr>
        <p:spPr>
          <a:xfrm>
            <a:off x="695008" y="4387136"/>
            <a:ext cx="5560060" cy="4156234"/>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rPr lang="en-US"/>
              <a:t>Michael discuss, Meghan setting breakout rooms</a:t>
            </a:r>
            <a:endParaRPr/>
          </a:p>
        </p:txBody>
      </p:sp>
      <p:sp>
        <p:nvSpPr>
          <p:cNvPr id="143" name="Google Shape;143;p8:notes"/>
          <p:cNvSpPr/>
          <p:nvPr>
            <p:ph idx="2"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9adaafdc8_0_4: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9adaafdc8_0_4:notes"/>
          <p:cNvSpPr txBox="1"/>
          <p:nvPr>
            <p:ph idx="1" type="body"/>
          </p:nvPr>
        </p:nvSpPr>
        <p:spPr>
          <a:xfrm>
            <a:off x="695008" y="4387136"/>
            <a:ext cx="5560200" cy="4156200"/>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rPr lang="en-US"/>
              <a:t>Michael</a:t>
            </a:r>
            <a:endParaRPr/>
          </a:p>
        </p:txBody>
      </p:sp>
      <p:sp>
        <p:nvSpPr>
          <p:cNvPr id="150" name="Google Shape;150;gb9adaafdc8_0_4:notes"/>
          <p:cNvSpPr txBox="1"/>
          <p:nvPr>
            <p:ph idx="12" type="sldNum"/>
          </p:nvPr>
        </p:nvSpPr>
        <p:spPr>
          <a:xfrm>
            <a:off x="3936768" y="8772668"/>
            <a:ext cx="3011700" cy="4617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4" name="Google Shape;24;p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 name="Google Shape;25;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1" name="Google Shape;31;p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2" name="Google Shape;32;p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3" name="Google Shape;33;p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 name="Google Shape;3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0" name="Google Shape;4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mstevens@intrepidmuseum.org" TargetMode="External"/><Relationship Id="rId4" Type="http://schemas.openxmlformats.org/officeDocument/2006/relationships/hyperlink" Target="mailto:ghall@intrepidmuseum.org" TargetMode="External"/><Relationship Id="rId9"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hyperlink" Target="mailto:mjacquot@yeshiva.edu" TargetMode="External"/><Relationship Id="rId7" Type="http://schemas.openxmlformats.org/officeDocument/2006/relationships/hyperlink" Target="https://www.linkedin.com/in/meghan-jacquot-carpe-diem/" TargetMode="External"/><Relationship Id="rId8"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intrepidmuseum.org/education/pre-k-12-school-program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hyperlink" Target="https://drive.google.com/file/d/1qpXhMRHGQSBnGdAWa5DEYfjo8OwZLTYS/view?usp=sharing" TargetMode="External"/><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drive.google.com/drive/folders/13cagLjEwbZwMLILPOfxhZyGb4lGEA4sU?usp=sharing" TargetMode="External"/><Relationship Id="rId4" Type="http://schemas.openxmlformats.org/officeDocument/2006/relationships/image" Target="../media/image10.png"/><Relationship Id="rId5" Type="http://schemas.openxmlformats.org/officeDocument/2006/relationships/hyperlink" Target="https://www.intrepidmuseum.org/collections/search-the-collection" TargetMode="External"/><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ocs.google.com/document/d/1HQ8WwsbLk65szSahJZf_o2VdYUsQLol3oUYUsIp9apA/edit?usp=sharing" TargetMode="External"/><Relationship Id="rId4" Type="http://schemas.openxmlformats.org/officeDocument/2006/relationships/hyperlink" Target="https://drive.google.com/file/d/1YeovAul-VNzFXt6XucYYG0ECrxZ2CTCj/view?usp=sharing" TargetMode="External"/><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archives.gov/space" TargetMode="External"/><Relationship Id="rId4" Type="http://schemas.openxmlformats.org/officeDocument/2006/relationships/hyperlink" Target="https://history.nasa.gov/finding_aids.html" TargetMode="External"/><Relationship Id="rId5" Type="http://schemas.openxmlformats.org/officeDocument/2006/relationships/hyperlink" Target="https://history.nasa.gov/finding_aids.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ke.lt/w/s/l9excJ" TargetMode="External"/><Relationship Id="rId4" Type="http://schemas.openxmlformats.org/officeDocument/2006/relationships/hyperlink" Target="https://padlet.com/mjacquot2/xw2cagjj27vg2ro6" TargetMode="External"/><Relationship Id="rId5" Type="http://schemas.openxmlformats.org/officeDocument/2006/relationships/hyperlink" Target="https://padlet.com/mjacquot2/ca0zdrxb2kfco5i3"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title"/>
          </p:nvPr>
        </p:nvSpPr>
        <p:spPr>
          <a:xfrm>
            <a:off x="0" y="274638"/>
            <a:ext cx="91440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br>
              <a:rPr lang="en-US" sz="3600"/>
            </a:br>
            <a:r>
              <a:rPr lang="en-US" sz="3600"/>
              <a:t>NASA Missions: Primary Source Documents Bringing the Past to Life Anchored at the Intrepid Sea, Air &amp; Space Museum</a:t>
            </a:r>
            <a:br>
              <a:rPr lang="en-US" sz="3600"/>
            </a:br>
            <a:endParaRPr b="1" sz="3600"/>
          </a:p>
        </p:txBody>
      </p:sp>
      <p:pic>
        <p:nvPicPr>
          <p:cNvPr id="89" name="Google Shape;89;p13"/>
          <p:cNvPicPr preferRelativeResize="0"/>
          <p:nvPr>
            <p:ph idx="1" type="body"/>
          </p:nvPr>
        </p:nvPicPr>
        <p:blipFill rotWithShape="1">
          <a:blip r:embed="rId3">
            <a:alphaModFix/>
          </a:blip>
          <a:srcRect b="0" l="0" r="0" t="0"/>
          <a:stretch/>
        </p:blipFill>
        <p:spPr>
          <a:xfrm>
            <a:off x="1650380" y="1706648"/>
            <a:ext cx="6331002" cy="42022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Archives in the Classroom</a:t>
            </a:r>
            <a:endParaRPr/>
          </a:p>
        </p:txBody>
      </p:sp>
      <p:sp>
        <p:nvSpPr>
          <p:cNvPr id="159" name="Google Shape;159;p2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What did you find?</a:t>
            </a:r>
            <a:endParaRPr/>
          </a:p>
          <a:p>
            <a:pPr indent="-342900" lvl="0" marL="342900" rtl="0" algn="l">
              <a:spcBef>
                <a:spcPts val="560"/>
              </a:spcBef>
              <a:spcAft>
                <a:spcPts val="0"/>
              </a:spcAft>
              <a:buClr>
                <a:schemeClr val="dk1"/>
              </a:buClr>
              <a:buSzPts val="2800"/>
              <a:buChar char="•"/>
            </a:pPr>
            <a:r>
              <a:rPr lang="en-US"/>
              <a:t>How can archival materials be used in a science classroom?</a:t>
            </a:r>
            <a:endParaRPr/>
          </a:p>
          <a:p>
            <a:pPr indent="-342900" lvl="0" marL="342900" rtl="0" algn="l">
              <a:spcBef>
                <a:spcPts val="560"/>
              </a:spcBef>
              <a:spcAft>
                <a:spcPts val="0"/>
              </a:spcAft>
              <a:buClr>
                <a:schemeClr val="dk1"/>
              </a:buClr>
              <a:buSzPts val="2800"/>
              <a:buChar char="•"/>
            </a:pPr>
            <a:r>
              <a:rPr lang="en-US"/>
              <a:t>How do we adapt for MLL learners or students with special needs?</a:t>
            </a:r>
            <a:endParaRPr/>
          </a:p>
          <a:p>
            <a:pPr indent="-342900" lvl="0" marL="342900" rtl="0" algn="l">
              <a:spcBef>
                <a:spcPts val="560"/>
              </a:spcBef>
              <a:spcAft>
                <a:spcPts val="0"/>
              </a:spcAft>
              <a:buClr>
                <a:schemeClr val="dk1"/>
              </a:buClr>
              <a:buSzPts val="2800"/>
              <a:buChar char="•"/>
            </a:pPr>
            <a:r>
              <a:rPr lang="en-US"/>
              <a:t>Other considerations!</a:t>
            </a:r>
            <a:endParaRPr/>
          </a:p>
          <a:p>
            <a:pPr indent="-165100" lvl="0" marL="342900" rtl="0" algn="l">
              <a:spcBef>
                <a:spcPts val="560"/>
              </a:spcBef>
              <a:spcAft>
                <a:spcPts val="0"/>
              </a:spcAft>
              <a:buClr>
                <a:schemeClr val="dk1"/>
              </a:buClr>
              <a:buSzPts val="2800"/>
              <a:buNone/>
            </a:pPr>
            <a:r>
              <a:t/>
            </a:r>
            <a:endParaRPr/>
          </a:p>
        </p:txBody>
      </p:sp>
      <p:pic>
        <p:nvPicPr>
          <p:cNvPr id="160" name="Google Shape;160;p22"/>
          <p:cNvPicPr preferRelativeResize="0"/>
          <p:nvPr>
            <p:ph idx="2" type="body"/>
          </p:nvPr>
        </p:nvPicPr>
        <p:blipFill rotWithShape="1">
          <a:blip r:embed="rId3">
            <a:alphaModFix/>
          </a:blip>
          <a:srcRect b="0" l="0" r="0" t="0"/>
          <a:stretch/>
        </p:blipFill>
        <p:spPr>
          <a:xfrm>
            <a:off x="4852917" y="1600200"/>
            <a:ext cx="4038600" cy="39854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Contact Us!</a:t>
            </a:r>
            <a:endParaRPr/>
          </a:p>
        </p:txBody>
      </p:sp>
      <p:sp>
        <p:nvSpPr>
          <p:cNvPr id="166" name="Google Shape;166;p23"/>
          <p:cNvSpPr txBox="1"/>
          <p:nvPr>
            <p:ph idx="1" type="body"/>
          </p:nvPr>
        </p:nvSpPr>
        <p:spPr>
          <a:xfrm>
            <a:off x="0" y="1421050"/>
            <a:ext cx="3937379" cy="212563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Michael Stevens</a:t>
            </a:r>
            <a:endParaRPr/>
          </a:p>
          <a:p>
            <a:pPr indent="-342900" lvl="0" marL="342900" rtl="0" algn="l">
              <a:spcBef>
                <a:spcPts val="560"/>
              </a:spcBef>
              <a:spcAft>
                <a:spcPts val="0"/>
              </a:spcAft>
              <a:buClr>
                <a:schemeClr val="dk1"/>
              </a:buClr>
              <a:buSzPts val="2800"/>
              <a:buChar char="•"/>
            </a:pPr>
            <a:r>
              <a:rPr lang="en-US"/>
              <a:t>Museum Educator</a:t>
            </a:r>
            <a:endParaRPr/>
          </a:p>
          <a:p>
            <a:pPr indent="0" lvl="0" marL="0" rtl="0" algn="ctr">
              <a:spcBef>
                <a:spcPts val="360"/>
              </a:spcBef>
              <a:spcAft>
                <a:spcPts val="0"/>
              </a:spcAft>
              <a:buClr>
                <a:schemeClr val="dk1"/>
              </a:buClr>
              <a:buSzPts val="1800"/>
              <a:buNone/>
            </a:pPr>
            <a:r>
              <a:rPr lang="en-US" sz="1800" u="sng">
                <a:solidFill>
                  <a:schemeClr val="hlink"/>
                </a:solidFill>
                <a:hlinkClick r:id="rId3"/>
              </a:rPr>
              <a:t>mstevens@intrepidmuseum.org</a:t>
            </a:r>
            <a:r>
              <a:rPr lang="en-US" sz="1800"/>
              <a:t> </a:t>
            </a:r>
            <a:endParaRPr sz="1800"/>
          </a:p>
          <a:p>
            <a:pPr indent="-165100" lvl="0" marL="342900" rtl="0" algn="l">
              <a:spcBef>
                <a:spcPts val="560"/>
              </a:spcBef>
              <a:spcAft>
                <a:spcPts val="0"/>
              </a:spcAft>
              <a:buClr>
                <a:schemeClr val="dk1"/>
              </a:buClr>
              <a:buSzPts val="2800"/>
              <a:buNone/>
            </a:pPr>
            <a:r>
              <a:t/>
            </a:r>
            <a:endParaRPr/>
          </a:p>
          <a:p>
            <a:pPr indent="0" lvl="0" marL="0" rtl="0" algn="l">
              <a:spcBef>
                <a:spcPts val="560"/>
              </a:spcBef>
              <a:spcAft>
                <a:spcPts val="0"/>
              </a:spcAft>
              <a:buClr>
                <a:schemeClr val="dk1"/>
              </a:buClr>
              <a:buSzPts val="2800"/>
              <a:buNone/>
            </a:pPr>
            <a:r>
              <a:t/>
            </a:r>
            <a:endParaRPr/>
          </a:p>
        </p:txBody>
      </p:sp>
      <p:sp>
        <p:nvSpPr>
          <p:cNvPr id="167" name="Google Shape;167;p23"/>
          <p:cNvSpPr txBox="1"/>
          <p:nvPr>
            <p:ph idx="2" type="body"/>
          </p:nvPr>
        </p:nvSpPr>
        <p:spPr>
          <a:xfrm>
            <a:off x="4572000" y="1417638"/>
            <a:ext cx="4367284" cy="212905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Gerrie Bay Hall</a:t>
            </a:r>
            <a:endParaRPr/>
          </a:p>
          <a:p>
            <a:pPr indent="-342900" lvl="0" marL="342900" rtl="0" algn="l">
              <a:spcBef>
                <a:spcPts val="560"/>
              </a:spcBef>
              <a:spcAft>
                <a:spcPts val="0"/>
              </a:spcAft>
              <a:buClr>
                <a:schemeClr val="dk1"/>
              </a:buClr>
              <a:buSzPts val="2800"/>
              <a:buChar char="•"/>
            </a:pPr>
            <a:r>
              <a:rPr lang="en-US"/>
              <a:t>Director, School &amp; Teacher Programs</a:t>
            </a:r>
            <a:endParaRPr/>
          </a:p>
          <a:p>
            <a:pPr indent="0" lvl="0" marL="0" rtl="0" algn="ctr">
              <a:spcBef>
                <a:spcPts val="360"/>
              </a:spcBef>
              <a:spcAft>
                <a:spcPts val="0"/>
              </a:spcAft>
              <a:buClr>
                <a:schemeClr val="dk1"/>
              </a:buClr>
              <a:buSzPts val="1800"/>
              <a:buNone/>
            </a:pPr>
            <a:r>
              <a:rPr lang="en-US" sz="1800" u="sng">
                <a:solidFill>
                  <a:schemeClr val="hlink"/>
                </a:solidFill>
                <a:hlinkClick r:id="rId4"/>
              </a:rPr>
              <a:t>ghall@intrepidmuseum.org</a:t>
            </a:r>
            <a:r>
              <a:rPr lang="en-US" sz="1800"/>
              <a:t> </a:t>
            </a:r>
            <a:endParaRPr/>
          </a:p>
          <a:p>
            <a:pPr indent="-165100" lvl="0" marL="342900" rtl="0" algn="l">
              <a:spcBef>
                <a:spcPts val="560"/>
              </a:spcBef>
              <a:spcAft>
                <a:spcPts val="0"/>
              </a:spcAft>
              <a:buClr>
                <a:schemeClr val="dk1"/>
              </a:buClr>
              <a:buSzPts val="2800"/>
              <a:buNone/>
            </a:pPr>
            <a:r>
              <a:t/>
            </a:r>
            <a:endParaRPr/>
          </a:p>
          <a:p>
            <a:pPr indent="0" lvl="0" marL="0" rtl="0" algn="l">
              <a:spcBef>
                <a:spcPts val="560"/>
              </a:spcBef>
              <a:spcAft>
                <a:spcPts val="0"/>
              </a:spcAft>
              <a:buClr>
                <a:schemeClr val="dk1"/>
              </a:buClr>
              <a:buSzPts val="2800"/>
              <a:buNone/>
            </a:pPr>
            <a:r>
              <a:t/>
            </a:r>
            <a:endParaRPr/>
          </a:p>
          <a:p>
            <a:pPr indent="-165100" lvl="0" marL="342900" rtl="0" algn="l">
              <a:spcBef>
                <a:spcPts val="560"/>
              </a:spcBef>
              <a:spcAft>
                <a:spcPts val="0"/>
              </a:spcAft>
              <a:buClr>
                <a:schemeClr val="dk1"/>
              </a:buClr>
              <a:buSzPts val="2800"/>
              <a:buNone/>
            </a:pPr>
            <a:r>
              <a:t/>
            </a:r>
            <a:endParaRPr/>
          </a:p>
        </p:txBody>
      </p:sp>
      <p:pic>
        <p:nvPicPr>
          <p:cNvPr id="168" name="Google Shape;168;p23"/>
          <p:cNvPicPr preferRelativeResize="0"/>
          <p:nvPr/>
        </p:nvPicPr>
        <p:blipFill rotWithShape="1">
          <a:blip r:embed="rId5">
            <a:alphaModFix/>
          </a:blip>
          <a:srcRect b="0" l="0" r="0" t="0"/>
          <a:stretch/>
        </p:blipFill>
        <p:spPr>
          <a:xfrm>
            <a:off x="7637534" y="3298850"/>
            <a:ext cx="1190625" cy="1190625"/>
          </a:xfrm>
          <a:prstGeom prst="rect">
            <a:avLst/>
          </a:prstGeom>
          <a:noFill/>
          <a:ln>
            <a:noFill/>
          </a:ln>
        </p:spPr>
      </p:pic>
      <p:sp>
        <p:nvSpPr>
          <p:cNvPr id="169" name="Google Shape;169;p23"/>
          <p:cNvSpPr txBox="1"/>
          <p:nvPr/>
        </p:nvSpPr>
        <p:spPr>
          <a:xfrm>
            <a:off x="2719025" y="4001050"/>
            <a:ext cx="6277200" cy="2614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Meghan Jacquot</a:t>
            </a:r>
            <a:endParaRPr b="0" i="0" sz="2800" u="none" cap="none" strike="noStrike">
              <a:solidFill>
                <a:schemeClr val="dk1"/>
              </a:solidFill>
              <a:latin typeface="Calibri"/>
              <a:ea typeface="Calibri"/>
              <a:cs typeface="Calibri"/>
              <a:sym typeface="Calibri"/>
            </a:endParaRPr>
          </a:p>
          <a:p>
            <a:pPr indent="-342900" lvl="0" marL="342900" marR="0" rtl="0" algn="l">
              <a:spcBef>
                <a:spcPts val="56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STEM &amp; Humanities </a:t>
            </a:r>
            <a:r>
              <a:rPr b="0" i="0" lang="en-US" sz="2800" u="none" cap="none" strike="noStrike">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Educator</a:t>
            </a:r>
            <a:endParaRPr/>
          </a:p>
          <a:p>
            <a:pPr indent="457200" lvl="0" marL="0" marR="0" rtl="0" algn="l">
              <a:spcBef>
                <a:spcPts val="36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6"/>
              </a:rPr>
              <a:t>mjacquot@yeshiva.edu</a:t>
            </a:r>
            <a:endParaRPr sz="1800">
              <a:solidFill>
                <a:schemeClr val="dk1"/>
              </a:solidFill>
              <a:latin typeface="Calibri"/>
              <a:ea typeface="Calibri"/>
              <a:cs typeface="Calibri"/>
              <a:sym typeface="Calibri"/>
            </a:endParaRPr>
          </a:p>
          <a:p>
            <a:pPr indent="457200" lvl="0" marL="0" marR="0" rtl="0" algn="l">
              <a:spcBef>
                <a:spcPts val="36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7"/>
              </a:rPr>
              <a:t>https://www.linkedin.com/in/meghan-jacquot-carpe-diem/</a:t>
            </a:r>
            <a:r>
              <a:rPr lang="en-US" sz="1800">
                <a:solidFill>
                  <a:schemeClr val="dk1"/>
                </a:solidFill>
                <a:latin typeface="Calibri"/>
                <a:ea typeface="Calibri"/>
                <a:cs typeface="Calibri"/>
                <a:sym typeface="Calibri"/>
              </a:rPr>
              <a:t>   </a:t>
            </a:r>
            <a:endParaRPr/>
          </a:p>
          <a:p>
            <a:pPr indent="-165100" lvl="0" marL="34290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70" name="Google Shape;170;p23"/>
          <p:cNvPicPr preferRelativeResize="0"/>
          <p:nvPr/>
        </p:nvPicPr>
        <p:blipFill>
          <a:blip r:embed="rId8">
            <a:alphaModFix/>
          </a:blip>
          <a:stretch>
            <a:fillRect/>
          </a:stretch>
        </p:blipFill>
        <p:spPr>
          <a:xfrm>
            <a:off x="865575" y="2889425"/>
            <a:ext cx="1190620" cy="1415322"/>
          </a:xfrm>
          <a:prstGeom prst="rect">
            <a:avLst/>
          </a:prstGeom>
          <a:noFill/>
          <a:ln>
            <a:noFill/>
          </a:ln>
        </p:spPr>
      </p:pic>
      <p:pic>
        <p:nvPicPr>
          <p:cNvPr id="171" name="Google Shape;171;p23"/>
          <p:cNvPicPr preferRelativeResize="0"/>
          <p:nvPr/>
        </p:nvPicPr>
        <p:blipFill>
          <a:blip r:embed="rId9">
            <a:alphaModFix/>
          </a:blip>
          <a:stretch>
            <a:fillRect/>
          </a:stretch>
        </p:blipFill>
        <p:spPr>
          <a:xfrm>
            <a:off x="1482373" y="4489476"/>
            <a:ext cx="1305851" cy="979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Presenters</a:t>
            </a:r>
            <a:endParaRPr/>
          </a:p>
        </p:txBody>
      </p:sp>
      <p:sp>
        <p:nvSpPr>
          <p:cNvPr id="95" name="Google Shape;95;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4000"/>
              <a:buChar char="•"/>
            </a:pPr>
            <a:r>
              <a:rPr lang="en-US" sz="4000"/>
              <a:t>Michael Stevens, Intrepid Museum</a:t>
            </a:r>
            <a:endParaRPr/>
          </a:p>
          <a:p>
            <a:pPr indent="-342900" lvl="0" marL="342900" rtl="0" algn="l">
              <a:spcBef>
                <a:spcPts val="800"/>
              </a:spcBef>
              <a:spcAft>
                <a:spcPts val="0"/>
              </a:spcAft>
              <a:buClr>
                <a:schemeClr val="dk1"/>
              </a:buClr>
              <a:buSzPts val="4000"/>
              <a:buChar char="•"/>
            </a:pPr>
            <a:r>
              <a:rPr lang="en-US" sz="4000"/>
              <a:t>Gerrie Bay Hall, Intrepid Museum</a:t>
            </a:r>
            <a:endParaRPr/>
          </a:p>
          <a:p>
            <a:pPr indent="-342900" lvl="0" marL="342900" rtl="0" algn="l">
              <a:spcBef>
                <a:spcPts val="800"/>
              </a:spcBef>
              <a:spcAft>
                <a:spcPts val="0"/>
              </a:spcAft>
              <a:buClr>
                <a:schemeClr val="dk1"/>
              </a:buClr>
              <a:buSzPts val="4000"/>
              <a:buChar char="•"/>
            </a:pPr>
            <a:r>
              <a:rPr lang="en-US" sz="4000"/>
              <a:t>Meghan Jacquot, Yeshiva of Greater Washington</a:t>
            </a:r>
            <a:endParaRPr sz="40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Intrepid Museum Education</a:t>
            </a:r>
            <a:endParaRPr/>
          </a:p>
          <a:p>
            <a:pPr indent="0" lvl="0" marL="0" rtl="0" algn="ctr">
              <a:spcBef>
                <a:spcPts val="0"/>
              </a:spcBef>
              <a:spcAft>
                <a:spcPts val="0"/>
              </a:spcAft>
              <a:buClr>
                <a:schemeClr val="dk1"/>
              </a:buClr>
              <a:buSzPts val="4400"/>
              <a:buFont typeface="Calibri"/>
              <a:buNone/>
            </a:pPr>
            <a:r>
              <a:rPr lang="en-US" sz="2300" u="sng">
                <a:solidFill>
                  <a:schemeClr val="hlink"/>
                </a:solidFill>
                <a:hlinkClick r:id="rId3"/>
              </a:rPr>
              <a:t>www.intrepidmuseum.org/education/pre-k-12-school-programs</a:t>
            </a:r>
            <a:endParaRPr sz="2300"/>
          </a:p>
          <a:p>
            <a:pPr indent="0" lvl="0" marL="0" rtl="0" algn="ctr">
              <a:spcBef>
                <a:spcPts val="0"/>
              </a:spcBef>
              <a:spcAft>
                <a:spcPts val="0"/>
              </a:spcAft>
              <a:buClr>
                <a:schemeClr val="dk1"/>
              </a:buClr>
              <a:buSzPts val="4400"/>
              <a:buFont typeface="Calibri"/>
              <a:buNone/>
            </a:pPr>
            <a:r>
              <a:t/>
            </a:r>
            <a:endParaRPr sz="2300"/>
          </a:p>
        </p:txBody>
      </p:sp>
      <p:pic>
        <p:nvPicPr>
          <p:cNvPr id="101" name="Google Shape;101;p15"/>
          <p:cNvPicPr preferRelativeResize="0"/>
          <p:nvPr>
            <p:ph idx="1" type="body"/>
          </p:nvPr>
        </p:nvPicPr>
        <p:blipFill rotWithShape="1">
          <a:blip r:embed="rId4">
            <a:alphaModFix/>
          </a:blip>
          <a:srcRect b="0" l="0" r="0" t="0"/>
          <a:stretch/>
        </p:blipFill>
        <p:spPr>
          <a:xfrm>
            <a:off x="457200" y="1417638"/>
            <a:ext cx="8050085" cy="4525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Intrepid’s NASA Connection</a:t>
            </a:r>
            <a:endParaRPr/>
          </a:p>
        </p:txBody>
      </p:sp>
      <p:sp>
        <p:nvSpPr>
          <p:cNvPr id="107" name="Google Shape;107;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Plop in pictures from Mercury + Gemini</a:t>
            </a:r>
            <a:endParaRPr/>
          </a:p>
        </p:txBody>
      </p:sp>
      <p:sp>
        <p:nvSpPr>
          <p:cNvPr id="108" name="Google Shape;108;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None/>
            </a:pPr>
            <a:r>
              <a:t/>
            </a:r>
            <a:endParaRPr/>
          </a:p>
        </p:txBody>
      </p:sp>
      <p:pic>
        <p:nvPicPr>
          <p:cNvPr descr="A picture containing window, photo, water, sitting&#10;&#10;Description automatically generated" id="109" name="Google Shape;109;p16"/>
          <p:cNvPicPr preferRelativeResize="0"/>
          <p:nvPr/>
        </p:nvPicPr>
        <p:blipFill rotWithShape="1">
          <a:blip r:embed="rId3">
            <a:alphaModFix/>
          </a:blip>
          <a:srcRect b="0" l="0" r="0" t="0"/>
          <a:stretch/>
        </p:blipFill>
        <p:spPr>
          <a:xfrm>
            <a:off x="4214200" y="1466363"/>
            <a:ext cx="4906597" cy="3925277"/>
          </a:xfrm>
          <a:prstGeom prst="rect">
            <a:avLst/>
          </a:prstGeom>
          <a:noFill/>
          <a:ln>
            <a:noFill/>
          </a:ln>
        </p:spPr>
      </p:pic>
      <p:pic>
        <p:nvPicPr>
          <p:cNvPr descr="A person looking at the camera&#10;&#10;Description automatically generated" id="110" name="Google Shape;110;p16"/>
          <p:cNvPicPr preferRelativeResize="0"/>
          <p:nvPr/>
        </p:nvPicPr>
        <p:blipFill rotWithShape="1">
          <a:blip r:embed="rId4">
            <a:alphaModFix/>
          </a:blip>
          <a:srcRect b="0" l="0" r="0" t="0"/>
          <a:stretch/>
        </p:blipFill>
        <p:spPr>
          <a:xfrm>
            <a:off x="296650" y="1329276"/>
            <a:ext cx="3735053" cy="4626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457200" y="656775"/>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lang="en-US" sz="3959"/>
              <a:t>NASA Missions: Primary Source Documents Bringing the Past to Life</a:t>
            </a:r>
            <a:endParaRPr sz="3959"/>
          </a:p>
        </p:txBody>
      </p:sp>
      <p:sp>
        <p:nvSpPr>
          <p:cNvPr id="116" name="Google Shape;116;p17"/>
          <p:cNvSpPr txBox="1"/>
          <p:nvPr>
            <p:ph idx="1" type="body"/>
          </p:nvPr>
        </p:nvSpPr>
        <p:spPr>
          <a:xfrm>
            <a:off x="457200" y="2497540"/>
            <a:ext cx="4038600" cy="394252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Add still of scott carpenter here</a:t>
            </a:r>
            <a:endParaRPr/>
          </a:p>
        </p:txBody>
      </p:sp>
      <p:sp>
        <p:nvSpPr>
          <p:cNvPr id="117" name="Google Shape;117;p17"/>
          <p:cNvSpPr txBox="1"/>
          <p:nvPr>
            <p:ph idx="2" type="body"/>
          </p:nvPr>
        </p:nvSpPr>
        <p:spPr>
          <a:xfrm>
            <a:off x="4648200" y="2497541"/>
            <a:ext cx="4038600" cy="394252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Add still of John Here</a:t>
            </a:r>
            <a:endParaRPr/>
          </a:p>
        </p:txBody>
      </p:sp>
      <p:pic>
        <p:nvPicPr>
          <p:cNvPr descr="A vintage photo of a group of people posing for the camera&#10;&#10;Description automatically generated" id="118" name="Google Shape;118;p17"/>
          <p:cNvPicPr preferRelativeResize="0"/>
          <p:nvPr/>
        </p:nvPicPr>
        <p:blipFill rotWithShape="1">
          <a:blip r:embed="rId3">
            <a:alphaModFix/>
          </a:blip>
          <a:srcRect b="0" l="0" r="0" t="0"/>
          <a:stretch/>
        </p:blipFill>
        <p:spPr>
          <a:xfrm>
            <a:off x="138191" y="1910025"/>
            <a:ext cx="4829024" cy="3865150"/>
          </a:xfrm>
          <a:prstGeom prst="rect">
            <a:avLst/>
          </a:prstGeom>
          <a:noFill/>
          <a:ln>
            <a:noFill/>
          </a:ln>
        </p:spPr>
      </p:pic>
      <p:pic>
        <p:nvPicPr>
          <p:cNvPr id="119" name="Google Shape;119;p17">
            <a:hlinkClick r:id="rId4"/>
          </p:cNvPr>
          <p:cNvPicPr preferRelativeResize="0"/>
          <p:nvPr/>
        </p:nvPicPr>
        <p:blipFill>
          <a:blip r:embed="rId5">
            <a:alphaModFix/>
          </a:blip>
          <a:stretch>
            <a:fillRect/>
          </a:stretch>
        </p:blipFill>
        <p:spPr>
          <a:xfrm>
            <a:off x="5063125" y="2155301"/>
            <a:ext cx="3623675" cy="3342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Resources at Intrepid Museum</a:t>
            </a:r>
            <a:endParaRPr/>
          </a:p>
        </p:txBody>
      </p:sp>
      <p:sp>
        <p:nvSpPr>
          <p:cNvPr id="125" name="Google Shape;125;p18"/>
          <p:cNvSpPr txBox="1"/>
          <p:nvPr>
            <p:ph idx="1" type="body"/>
          </p:nvPr>
        </p:nvSpPr>
        <p:spPr>
          <a:xfrm>
            <a:off x="457200" y="1382713"/>
            <a:ext cx="4040100" cy="639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2400"/>
              <a:buNone/>
            </a:pPr>
            <a:r>
              <a:rPr lang="en-US"/>
              <a:t>Digital Collection </a:t>
            </a:r>
            <a:endParaRPr/>
          </a:p>
        </p:txBody>
      </p:sp>
      <p:sp>
        <p:nvSpPr>
          <p:cNvPr id="126" name="Google Shape;126;p18"/>
          <p:cNvSpPr txBox="1"/>
          <p:nvPr>
            <p:ph idx="2" type="body"/>
          </p:nvPr>
        </p:nvSpPr>
        <p:spPr>
          <a:xfrm>
            <a:off x="457200" y="2174875"/>
            <a:ext cx="2811000" cy="3951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Add in pictures from archival materials</a:t>
            </a:r>
            <a:endParaRPr/>
          </a:p>
          <a:p>
            <a:pPr indent="0" lvl="0" marL="0" rtl="0" algn="l">
              <a:spcBef>
                <a:spcPts val="480"/>
              </a:spcBef>
              <a:spcAft>
                <a:spcPts val="0"/>
              </a:spcAft>
              <a:buClr>
                <a:schemeClr val="dk1"/>
              </a:buClr>
              <a:buSzPts val="2400"/>
              <a:buNone/>
            </a:pPr>
            <a:r>
              <a:rPr lang="en-US"/>
              <a:t>And look at a few docs…</a:t>
            </a:r>
            <a:endParaRPr/>
          </a:p>
        </p:txBody>
      </p:sp>
      <p:sp>
        <p:nvSpPr>
          <p:cNvPr id="127" name="Google Shape;127;p18"/>
          <p:cNvSpPr txBox="1"/>
          <p:nvPr>
            <p:ph idx="3" type="body"/>
          </p:nvPr>
        </p:nvSpPr>
        <p:spPr>
          <a:xfrm>
            <a:off x="4645025" y="1382713"/>
            <a:ext cx="4041900" cy="639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2400"/>
              <a:buNone/>
            </a:pPr>
            <a:r>
              <a:rPr lang="en-US"/>
              <a:t>Archive Space</a:t>
            </a:r>
            <a:endParaRPr/>
          </a:p>
        </p:txBody>
      </p:sp>
      <p:sp>
        <p:nvSpPr>
          <p:cNvPr id="128" name="Google Shape;128;p1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en-US"/>
              <a:t>Add in picture from archive space</a:t>
            </a:r>
            <a:endParaRPr/>
          </a:p>
        </p:txBody>
      </p:sp>
      <p:pic>
        <p:nvPicPr>
          <p:cNvPr id="129" name="Google Shape;129;p18">
            <a:hlinkClick r:id="rId3"/>
          </p:cNvPr>
          <p:cNvPicPr preferRelativeResize="0"/>
          <p:nvPr/>
        </p:nvPicPr>
        <p:blipFill>
          <a:blip r:embed="rId4">
            <a:alphaModFix/>
          </a:blip>
          <a:stretch>
            <a:fillRect/>
          </a:stretch>
        </p:blipFill>
        <p:spPr>
          <a:xfrm>
            <a:off x="457200" y="2022475"/>
            <a:ext cx="2963475" cy="3951301"/>
          </a:xfrm>
          <a:prstGeom prst="rect">
            <a:avLst/>
          </a:prstGeom>
          <a:noFill/>
          <a:ln>
            <a:noFill/>
          </a:ln>
        </p:spPr>
      </p:pic>
      <p:pic>
        <p:nvPicPr>
          <p:cNvPr id="130" name="Google Shape;130;p18">
            <a:hlinkClick r:id="rId5"/>
          </p:cNvPr>
          <p:cNvPicPr preferRelativeResize="0"/>
          <p:nvPr/>
        </p:nvPicPr>
        <p:blipFill>
          <a:blip r:embed="rId6">
            <a:alphaModFix/>
          </a:blip>
          <a:stretch>
            <a:fillRect/>
          </a:stretch>
        </p:blipFill>
        <p:spPr>
          <a:xfrm>
            <a:off x="4166810" y="2022475"/>
            <a:ext cx="4360213" cy="3951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Practitioner’s Experience</a:t>
            </a:r>
            <a:endParaRPr/>
          </a:p>
        </p:txBody>
      </p:sp>
      <p:sp>
        <p:nvSpPr>
          <p:cNvPr id="136" name="Google Shape;136;p19"/>
          <p:cNvSpPr txBox="1"/>
          <p:nvPr>
            <p:ph idx="1" type="body"/>
          </p:nvPr>
        </p:nvSpPr>
        <p:spPr>
          <a:xfrm>
            <a:off x="457200" y="1600200"/>
            <a:ext cx="4038600" cy="4525963"/>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Attended National Endowment of the Humanities program with USS Intrepid </a:t>
            </a:r>
            <a:r>
              <a:rPr lang="en-US"/>
              <a:t>virtually</a:t>
            </a:r>
            <a:r>
              <a:rPr lang="en-US"/>
              <a:t> - Summer of 2020</a:t>
            </a:r>
            <a:endParaRPr/>
          </a:p>
          <a:p>
            <a:pPr indent="0" lvl="0" marL="342900" rtl="0" algn="l">
              <a:spcBef>
                <a:spcPts val="0"/>
              </a:spcBef>
              <a:spcAft>
                <a:spcPts val="0"/>
              </a:spcAft>
              <a:buNone/>
            </a:pPr>
            <a:r>
              <a:t/>
            </a:r>
            <a:endParaRPr/>
          </a:p>
        </p:txBody>
      </p:sp>
      <p:sp>
        <p:nvSpPr>
          <p:cNvPr id="137" name="Google Shape;137;p19"/>
          <p:cNvSpPr txBox="1"/>
          <p:nvPr>
            <p:ph idx="2" type="body"/>
          </p:nvPr>
        </p:nvSpPr>
        <p:spPr>
          <a:xfrm>
            <a:off x="4648200" y="1600200"/>
            <a:ext cx="4038600" cy="4525963"/>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342900" lvl="0" marL="342900" rtl="0" algn="l">
              <a:spcBef>
                <a:spcPts val="0"/>
              </a:spcBef>
              <a:spcAft>
                <a:spcPts val="0"/>
              </a:spcAft>
              <a:buSzPts val="2800"/>
              <a:buChar char="•"/>
            </a:pPr>
            <a:r>
              <a:rPr lang="en-US"/>
              <a:t>End product: Created a Unit based on Archival research that focused on STEM Design and connections to history - including historic NASA Missions </a:t>
            </a:r>
            <a:endParaRPr/>
          </a:p>
          <a:p>
            <a:pPr indent="0" lvl="0" marL="342900" rtl="0" algn="l">
              <a:spcBef>
                <a:spcPts val="0"/>
              </a:spcBef>
              <a:spcAft>
                <a:spcPts val="0"/>
              </a:spcAft>
              <a:buNone/>
            </a:pPr>
            <a:r>
              <a:rPr lang="en-US" u="sng">
                <a:solidFill>
                  <a:schemeClr val="hlink"/>
                </a:solidFill>
                <a:hlinkClick r:id="rId3"/>
              </a:rPr>
              <a:t>Unit Plan Visual</a:t>
            </a:r>
            <a:endParaRPr/>
          </a:p>
          <a:p>
            <a:pPr indent="0" lvl="0" marL="342900" rtl="0" algn="l">
              <a:spcBef>
                <a:spcPts val="0"/>
              </a:spcBef>
              <a:spcAft>
                <a:spcPts val="0"/>
              </a:spcAft>
              <a:buNone/>
            </a:pPr>
            <a:r>
              <a:rPr lang="en-US" u="sng">
                <a:solidFill>
                  <a:schemeClr val="hlink"/>
                </a:solidFill>
                <a:hlinkClick r:id="rId4"/>
              </a:rPr>
              <a:t>Unit Plan Document</a:t>
            </a:r>
            <a:r>
              <a:rPr lang="en-US"/>
              <a:t>  </a:t>
            </a:r>
            <a:endParaRPr/>
          </a:p>
        </p:txBody>
      </p:sp>
      <p:pic>
        <p:nvPicPr>
          <p:cNvPr id="138" name="Google Shape;138;p19"/>
          <p:cNvPicPr preferRelativeResize="0"/>
          <p:nvPr/>
        </p:nvPicPr>
        <p:blipFill>
          <a:blip r:embed="rId5">
            <a:alphaModFix/>
          </a:blip>
          <a:stretch>
            <a:fillRect/>
          </a:stretch>
        </p:blipFill>
        <p:spPr>
          <a:xfrm>
            <a:off x="196225" y="351148"/>
            <a:ext cx="1353990" cy="1190625"/>
          </a:xfrm>
          <a:prstGeom prst="rect">
            <a:avLst/>
          </a:prstGeom>
          <a:noFill/>
          <a:ln>
            <a:noFill/>
          </a:ln>
        </p:spPr>
      </p:pic>
      <p:pic>
        <p:nvPicPr>
          <p:cNvPr id="139" name="Google Shape;139;p19"/>
          <p:cNvPicPr preferRelativeResize="0"/>
          <p:nvPr/>
        </p:nvPicPr>
        <p:blipFill>
          <a:blip r:embed="rId6">
            <a:alphaModFix/>
          </a:blip>
          <a:stretch>
            <a:fillRect/>
          </a:stretch>
        </p:blipFill>
        <p:spPr>
          <a:xfrm>
            <a:off x="1930100" y="3928025"/>
            <a:ext cx="1914074" cy="1890449"/>
          </a:xfrm>
          <a:prstGeom prst="rect">
            <a:avLst/>
          </a:prstGeom>
          <a:noFill/>
          <a:ln>
            <a:noFill/>
          </a:ln>
        </p:spPr>
      </p:pic>
      <p:pic>
        <p:nvPicPr>
          <p:cNvPr id="140" name="Google Shape;140;p19"/>
          <p:cNvPicPr preferRelativeResize="0"/>
          <p:nvPr/>
        </p:nvPicPr>
        <p:blipFill>
          <a:blip r:embed="rId7">
            <a:alphaModFix/>
          </a:blip>
          <a:stretch>
            <a:fillRect/>
          </a:stretch>
        </p:blipFill>
        <p:spPr>
          <a:xfrm>
            <a:off x="502250" y="5531850"/>
            <a:ext cx="1684675" cy="40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Archives in the Classroom</a:t>
            </a:r>
            <a:endParaRPr/>
          </a:p>
        </p:txBody>
      </p:sp>
      <p:sp>
        <p:nvSpPr>
          <p:cNvPr id="146" name="Google Shape;146;p20"/>
          <p:cNvSpPr txBox="1"/>
          <p:nvPr>
            <p:ph idx="1" type="body"/>
          </p:nvPr>
        </p:nvSpPr>
        <p:spPr>
          <a:xfrm>
            <a:off x="218364" y="1160060"/>
            <a:ext cx="8468436" cy="496610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Char char="•"/>
            </a:pPr>
            <a:r>
              <a:rPr lang="en-US"/>
              <a:t>In small groups, let’s explore two more archives and discuss how to use them in your individual classroom</a:t>
            </a:r>
            <a:endParaRPr/>
          </a:p>
          <a:p>
            <a:pPr indent="0" lvl="0" marL="0" rtl="0" algn="l">
              <a:spcBef>
                <a:spcPts val="640"/>
              </a:spcBef>
              <a:spcAft>
                <a:spcPts val="0"/>
              </a:spcAft>
              <a:buClr>
                <a:schemeClr val="dk1"/>
              </a:buClr>
              <a:buSzPts val="3200"/>
              <a:buNone/>
            </a:pPr>
            <a:r>
              <a:rPr lang="en-US"/>
              <a:t>	</a:t>
            </a:r>
            <a:endParaRPr/>
          </a:p>
          <a:p>
            <a:pPr indent="-342900" lvl="0" marL="342900" rtl="0" algn="l">
              <a:spcBef>
                <a:spcPts val="640"/>
              </a:spcBef>
              <a:spcAft>
                <a:spcPts val="0"/>
              </a:spcAft>
              <a:buClr>
                <a:schemeClr val="dk1"/>
              </a:buClr>
              <a:buSzPts val="3200"/>
              <a:buChar char="•"/>
            </a:pPr>
            <a:r>
              <a:rPr lang="en-US"/>
              <a:t>National Archives</a:t>
            </a:r>
            <a:endParaRPr/>
          </a:p>
          <a:p>
            <a:pPr indent="-285750" lvl="1" marL="742950" rtl="0" algn="l">
              <a:spcBef>
                <a:spcPts val="560"/>
              </a:spcBef>
              <a:spcAft>
                <a:spcPts val="0"/>
              </a:spcAft>
              <a:buClr>
                <a:schemeClr val="dk1"/>
              </a:buClr>
              <a:buSzPts val="2800"/>
              <a:buChar char="–"/>
            </a:pPr>
            <a:r>
              <a:rPr lang="en-US" u="sng">
                <a:solidFill>
                  <a:schemeClr val="hlink"/>
                </a:solidFill>
                <a:hlinkClick r:id="rId3"/>
              </a:rPr>
              <a:t>https://www.archives.gov/space</a:t>
            </a:r>
            <a:endParaRPr/>
          </a:p>
          <a:p>
            <a:pPr indent="-342900" lvl="0" marL="342900" rtl="0" algn="l">
              <a:spcBef>
                <a:spcPts val="640"/>
              </a:spcBef>
              <a:spcAft>
                <a:spcPts val="0"/>
              </a:spcAft>
              <a:buClr>
                <a:schemeClr val="dk1"/>
              </a:buClr>
              <a:buSzPts val="3200"/>
              <a:buChar char="•"/>
            </a:pPr>
            <a:r>
              <a:rPr lang="en-US"/>
              <a:t>NASA | History - Finding Aids</a:t>
            </a:r>
            <a:endParaRPr u="sng">
              <a:solidFill>
                <a:schemeClr val="hlink"/>
              </a:solidFill>
              <a:hlinkClick r:id="rId4"/>
            </a:endParaRPr>
          </a:p>
          <a:p>
            <a:pPr indent="-285750" lvl="1" marL="742950" rtl="0" algn="l">
              <a:spcBef>
                <a:spcPts val="560"/>
              </a:spcBef>
              <a:spcAft>
                <a:spcPts val="0"/>
              </a:spcAft>
              <a:buClr>
                <a:schemeClr val="dk1"/>
              </a:buClr>
              <a:buSzPts val="2800"/>
              <a:buChar char="–"/>
            </a:pPr>
            <a:r>
              <a:rPr lang="en-US" u="sng">
                <a:solidFill>
                  <a:schemeClr val="hlink"/>
                </a:solidFill>
                <a:hlinkClick r:id="rId5"/>
              </a:rPr>
              <a:t>https://history.nasa.gov/finding_aids.html</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Resources &amp; Reflections</a:t>
            </a:r>
            <a:endParaRPr/>
          </a:p>
        </p:txBody>
      </p:sp>
      <p:sp>
        <p:nvSpPr>
          <p:cNvPr id="153" name="Google Shape;153;p21"/>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US"/>
              <a:t>Wakelet with Websites</a:t>
            </a:r>
            <a:r>
              <a:rPr lang="en-US" sz="3800"/>
              <a:t> </a:t>
            </a:r>
            <a:r>
              <a:rPr lang="en-US" u="sng">
                <a:solidFill>
                  <a:schemeClr val="hlink"/>
                </a:solidFill>
                <a:latin typeface="Roboto"/>
                <a:ea typeface="Roboto"/>
                <a:cs typeface="Roboto"/>
                <a:sym typeface="Roboto"/>
                <a:hlinkClick r:id="rId3"/>
              </a:rPr>
              <a:t>Wakelet Resources</a:t>
            </a:r>
            <a:r>
              <a:rPr lang="en-US">
                <a:latin typeface="Roboto"/>
                <a:ea typeface="Roboto"/>
                <a:cs typeface="Roboto"/>
                <a:sym typeface="Roboto"/>
              </a:rPr>
              <a:t> </a:t>
            </a:r>
            <a:r>
              <a:rPr lang="en-US" sz="1800">
                <a:latin typeface="Roboto"/>
                <a:ea typeface="Roboto"/>
                <a:cs typeface="Roboto"/>
                <a:sym typeface="Roboto"/>
              </a:rPr>
              <a:t> </a:t>
            </a:r>
            <a:endParaRPr sz="1800">
              <a:latin typeface="Roboto"/>
              <a:ea typeface="Roboto"/>
              <a:cs typeface="Roboto"/>
              <a:sym typeface="Roboto"/>
            </a:endParaRPr>
          </a:p>
          <a:p>
            <a:pPr indent="0" lvl="0" marL="457200" rtl="0" algn="l">
              <a:spcBef>
                <a:spcPts val="360"/>
              </a:spcBef>
              <a:spcAft>
                <a:spcPts val="0"/>
              </a:spcAft>
              <a:buNone/>
            </a:pPr>
            <a:r>
              <a:t/>
            </a:r>
            <a:endParaRPr sz="1800">
              <a:latin typeface="Roboto"/>
              <a:ea typeface="Roboto"/>
              <a:cs typeface="Roboto"/>
              <a:sym typeface="Roboto"/>
            </a:endParaRPr>
          </a:p>
          <a:p>
            <a:pPr indent="-342900" lvl="0" marL="457200" rtl="0" algn="l">
              <a:spcBef>
                <a:spcPts val="360"/>
              </a:spcBef>
              <a:spcAft>
                <a:spcPts val="0"/>
              </a:spcAft>
              <a:buSzPts val="1800"/>
              <a:buChar char="•"/>
            </a:pPr>
            <a:r>
              <a:rPr lang="en-US"/>
              <a:t>NASA Padlet for reflections </a:t>
            </a:r>
            <a:r>
              <a:rPr lang="en-US" u="sng">
                <a:solidFill>
                  <a:schemeClr val="hlink"/>
                </a:solidFill>
                <a:hlinkClick r:id="rId4"/>
              </a:rPr>
              <a:t>NASA Padlet</a:t>
            </a:r>
            <a:r>
              <a:rPr lang="en-US"/>
              <a:t> </a:t>
            </a:r>
            <a:endParaRPr/>
          </a:p>
          <a:p>
            <a:pPr indent="0" lvl="0" marL="457200" rtl="0" algn="l">
              <a:spcBef>
                <a:spcPts val="360"/>
              </a:spcBef>
              <a:spcAft>
                <a:spcPts val="0"/>
              </a:spcAft>
              <a:buNone/>
            </a:pPr>
            <a:r>
              <a:t/>
            </a:r>
            <a:endParaRPr/>
          </a:p>
          <a:p>
            <a:pPr indent="-342900" lvl="0" marL="457200" rtl="0" algn="l">
              <a:spcBef>
                <a:spcPts val="360"/>
              </a:spcBef>
              <a:spcAft>
                <a:spcPts val="0"/>
              </a:spcAft>
              <a:buSzPts val="1800"/>
              <a:buChar char="•"/>
            </a:pPr>
            <a:r>
              <a:rPr lang="en-US"/>
              <a:t>National Archives Padlet for reflections </a:t>
            </a:r>
            <a:r>
              <a:rPr lang="en-US" u="sng">
                <a:solidFill>
                  <a:schemeClr val="hlink"/>
                </a:solidFill>
                <a:hlinkClick r:id="rId5"/>
              </a:rPr>
              <a:t>National Archives Padlet</a:t>
            </a:r>
            <a:r>
              <a:rPr lang="en-US"/>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