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</p:sldIdLst>
  <p:sldSz cy="5143500" cx="9144000"/>
  <p:notesSz cx="6858000" cy="9144000"/>
  <p:embeddedFontLst>
    <p:embeddedFont>
      <p:font typeface="Playfair Display"/>
      <p:regular r:id="rId43"/>
      <p:bold r:id="rId44"/>
      <p:italic r:id="rId45"/>
      <p:boldItalic r:id="rId46"/>
    </p:embeddedFont>
    <p:embeddedFont>
      <p:font typeface="Griffy"/>
      <p:regular r:id="rId47"/>
    </p:embeddedFont>
    <p:embeddedFont>
      <p:font typeface="Advent Pro"/>
      <p:regular r:id="rId48"/>
      <p:bold r:id="rId49"/>
    </p:embeddedFont>
    <p:embeddedFont>
      <p:font typeface="Love Ya Like A Sister"/>
      <p:regular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Dorinda Risenhoover"/>
  <p:cmAuthor clrIdx="1" id="1" initials="" lastIdx="2" name="Doris Biegler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font" Target="fonts/PlayfairDisplay-bold.fntdata"/><Relationship Id="rId43" Type="http://schemas.openxmlformats.org/officeDocument/2006/relationships/font" Target="fonts/PlayfairDisplay-regular.fntdata"/><Relationship Id="rId46" Type="http://schemas.openxmlformats.org/officeDocument/2006/relationships/font" Target="fonts/PlayfairDisplay-boldItalic.fntdata"/><Relationship Id="rId45" Type="http://schemas.openxmlformats.org/officeDocument/2006/relationships/font" Target="fonts/PlayfairDisplay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48" Type="http://schemas.openxmlformats.org/officeDocument/2006/relationships/font" Target="fonts/AdventPro-regular.fntdata"/><Relationship Id="rId47" Type="http://schemas.openxmlformats.org/officeDocument/2006/relationships/font" Target="fonts/Griffy-regular.fntdata"/><Relationship Id="rId49" Type="http://schemas.openxmlformats.org/officeDocument/2006/relationships/font" Target="fonts/AdventPro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0" Type="http://schemas.openxmlformats.org/officeDocument/2006/relationships/font" Target="fonts/LoveYaLikeASister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01-25T19:06:44.394">
    <p:pos x="196" y="662"/>
    <p:text>I am not sure why, but for some reason this box and the box below it are now black on black and hard to read.  Is this happening to you, too?</p:text>
  </p:cm>
  <p:cm authorId="1" idx="1" dt="2021-01-25T19:06:17.792">
    <p:pos x="196" y="662"/>
    <p:text>_Marked as resolved_</p:text>
  </p:cm>
  <p:cm authorId="1" idx="2" dt="2021-01-25T19:06:44.394">
    <p:pos x="196" y="662"/>
    <p:text>_Re-opened_
I don't know why that happened but I fixed it thank you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1-01-20T18:21:30.763">
    <p:pos x="96" y="102"/>
    <p:text>The first sentence needs a period.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ae85f3ca12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ae85f3ca12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ae85f3ca12_0_5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ae85f3ca12_0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ae85f3ca12_0_5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ae85f3ca12_0_5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ae85f3ca12_0_5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ae85f3ca12_0_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ae85f3ca12_0_5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ae85f3ca12_0_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ae85f3ca1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ae85f3ca1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b17c9d1e7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b17c9d1e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ae85f3ca1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ae85f3ca1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ae85f3ca1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ae85f3ca1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e85f3ca1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e85f3ca1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ae85f3ca12_0_1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gae85f3ca12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Where I work, what I do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Involvement with NASA OSG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Solar System Ambasador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Sphero Lead teacher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FAA ACE Camp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Kami Hero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ae85f3ca1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ae85f3ca1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ae85f3ca12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ae85f3ca12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ae85f3ca12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ae85f3ca1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ae85f3ca12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ae85f3ca1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ae85f3ca1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ae85f3ca1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ae85f3ca12_0_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ae85f3ca12_0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b0ac321d42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b0ac321d42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b17c9d1e7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b17c9d1e7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b17c9d1e7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b17c9d1e7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b17c9d1e7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b17c9d1e7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ae85f3ca12_0_1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gae85f3ca12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b17c9d1e74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b17c9d1e74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b17c9d1e74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b17c9d1e7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b17c9d1e74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b17c9d1e7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b17c9d1e74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b17c9d1e74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b17c9d1e74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b17c9d1e7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b17c9d1e74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b17c9d1e7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b17c9d1e74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b17c9d1e74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b78c9d4e3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b78c9d4e3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b78c9d4e31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b78c9d4e31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e85f3ca12_0_2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gae85f3ca12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ae85f3ca12_0_3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gae85f3ca12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e85f3ca12_0_4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gae85f3ca12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ae85f3ca12_0_4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gae85f3ca12_0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Where you can buy them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Cost is around 215.00 (kit) Best used with 2 students per kit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AUTOLAYOUT">
    <p:bg>
      <p:bgPr>
        <a:solidFill>
          <a:srgbClr val="FFFFF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comments" Target="../comments/comment1.xml"/><Relationship Id="rId4" Type="http://schemas.openxmlformats.org/officeDocument/2006/relationships/image" Target="../media/image2.jp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jpg"/><Relationship Id="rId10" Type="http://schemas.openxmlformats.org/officeDocument/2006/relationships/image" Target="../media/image6.jpg"/><Relationship Id="rId13" Type="http://schemas.openxmlformats.org/officeDocument/2006/relationships/image" Target="../media/image11.jp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8.jpg"/><Relationship Id="rId9" Type="http://schemas.openxmlformats.org/officeDocument/2006/relationships/image" Target="../media/image14.jpg"/><Relationship Id="rId15" Type="http://schemas.openxmlformats.org/officeDocument/2006/relationships/image" Target="../media/image5.png"/><Relationship Id="rId14" Type="http://schemas.openxmlformats.org/officeDocument/2006/relationships/image" Target="../media/image3.jpg"/><Relationship Id="rId17" Type="http://schemas.openxmlformats.org/officeDocument/2006/relationships/image" Target="../media/image7.png"/><Relationship Id="rId16" Type="http://schemas.openxmlformats.org/officeDocument/2006/relationships/image" Target="../media/image9.jpg"/><Relationship Id="rId5" Type="http://schemas.openxmlformats.org/officeDocument/2006/relationships/image" Target="../media/image12.jpg"/><Relationship Id="rId6" Type="http://schemas.openxmlformats.org/officeDocument/2006/relationships/image" Target="../media/image20.png"/><Relationship Id="rId7" Type="http://schemas.openxmlformats.org/officeDocument/2006/relationships/image" Target="../media/image13.png"/><Relationship Id="rId8" Type="http://schemas.openxmlformats.org/officeDocument/2006/relationships/image" Target="../media/image5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comments" Target="../comments/comment2.xml"/><Relationship Id="rId4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jamboard.google.com/d/1qhqPA1EbeopOoErc0E1vws0fmP4uuU0ahCEHz9p3g4c/edit?usp=sharing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3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youtube.com/watch?v=bChj1Tx4SGc" TargetMode="External"/><Relationship Id="rId4" Type="http://schemas.openxmlformats.org/officeDocument/2006/relationships/image" Target="../media/image22.jpg"/><Relationship Id="rId5" Type="http://schemas.openxmlformats.org/officeDocument/2006/relationships/image" Target="../media/image25.jpg"/><Relationship Id="rId6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311700" y="445025"/>
            <a:ext cx="8520600" cy="70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  <a:latin typeface="Griffy"/>
                <a:ea typeface="Griffy"/>
                <a:cs typeface="Griffy"/>
                <a:sym typeface="Griffy"/>
              </a:rPr>
              <a:t>Red Rover, Red Rover, Teachers Come On Over!</a:t>
            </a:r>
            <a:endParaRPr b="1">
              <a:solidFill>
                <a:srgbClr val="FF0000"/>
              </a:solidFill>
              <a:latin typeface="Griffy"/>
              <a:ea typeface="Griffy"/>
              <a:cs typeface="Griffy"/>
              <a:sym typeface="Griffy"/>
            </a:endParaRPr>
          </a:p>
        </p:txBody>
      </p:sp>
      <p:sp>
        <p:nvSpPr>
          <p:cNvPr id="58" name="Google Shape;58;p14"/>
          <p:cNvSpPr txBox="1"/>
          <p:nvPr/>
        </p:nvSpPr>
        <p:spPr>
          <a:xfrm>
            <a:off x="311700" y="1529025"/>
            <a:ext cx="3237300" cy="16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FFFFFF"/>
                </a:solidFill>
                <a:latin typeface="Advent Pro"/>
                <a:ea typeface="Advent Pro"/>
                <a:cs typeface="Advent Pro"/>
                <a:sym typeface="Advent Pro"/>
              </a:rPr>
              <a:t>Doris Biegler</a:t>
            </a:r>
            <a:endParaRPr b="1" sz="2100">
              <a:solidFill>
                <a:srgbClr val="FFFFFF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FFFFFF"/>
                </a:solidFill>
                <a:latin typeface="Advent Pro"/>
                <a:ea typeface="Advent Pro"/>
                <a:cs typeface="Advent Pro"/>
                <a:sym typeface="Advent Pro"/>
              </a:rPr>
              <a:t>Technology Trainer</a:t>
            </a:r>
            <a:endParaRPr b="1" sz="2100">
              <a:solidFill>
                <a:srgbClr val="FFFFFF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FFFFFF"/>
                </a:solidFill>
                <a:latin typeface="Advent Pro"/>
                <a:ea typeface="Advent Pro"/>
                <a:cs typeface="Advent Pro"/>
                <a:sym typeface="Advent Pro"/>
              </a:rPr>
              <a:t>Lawton Public Schools</a:t>
            </a:r>
            <a:endParaRPr b="1" sz="2100">
              <a:solidFill>
                <a:srgbClr val="FFFFFF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FFFFFF"/>
                </a:solidFill>
                <a:latin typeface="Advent Pro"/>
                <a:ea typeface="Advent Pro"/>
                <a:cs typeface="Advent Pro"/>
                <a:sym typeface="Advent Pro"/>
              </a:rPr>
              <a:t>580-713-4207 X2127</a:t>
            </a:r>
            <a:endParaRPr b="1" sz="2100">
              <a:solidFill>
                <a:srgbClr val="FFFFFF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59" name="Google Shape;59;p14"/>
          <p:cNvSpPr txBox="1"/>
          <p:nvPr/>
        </p:nvSpPr>
        <p:spPr>
          <a:xfrm>
            <a:off x="4987100" y="1315425"/>
            <a:ext cx="4039800" cy="21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Dorinda Risenhoover</a:t>
            </a: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Education Coordinator</a:t>
            </a:r>
            <a:endParaRPr b="1" sz="1600">
              <a:solidFill>
                <a:schemeClr val="dk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rtl="0" algn="l">
              <a:lnSpc>
                <a:spcPct val="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NASA Oklahoma Space Grant Consortium/</a:t>
            </a:r>
            <a:endParaRPr b="1" sz="1700">
              <a:solidFill>
                <a:schemeClr val="dk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rtl="0" algn="l">
              <a:lnSpc>
                <a:spcPct val="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NASA EPSCoR</a:t>
            </a:r>
            <a:endParaRPr b="1" sz="1500">
              <a:solidFill>
                <a:schemeClr val="dk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rtl="0" algn="l">
              <a:lnSpc>
                <a:spcPct val="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Cell:  405-314-9161</a:t>
            </a:r>
            <a:endParaRPr b="1" sz="1500">
              <a:solidFill>
                <a:schemeClr val="dk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rtl="0" algn="l">
              <a:lnSpc>
                <a:spcPct val="5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Office:  405-744-9701</a:t>
            </a:r>
            <a:endParaRPr b="1" sz="1500">
              <a:solidFill>
                <a:schemeClr val="dk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 txBox="1"/>
          <p:nvPr/>
        </p:nvSpPr>
        <p:spPr>
          <a:xfrm>
            <a:off x="311700" y="1051350"/>
            <a:ext cx="3615300" cy="7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Advent Pro"/>
                <a:ea typeface="Advent Pro"/>
                <a:cs typeface="Advent Pro"/>
                <a:sym typeface="Advent Pro"/>
              </a:rPr>
              <a:t>Lego WeDo 2.0 Robotics</a:t>
            </a:r>
            <a:endParaRPr b="1" sz="2200">
              <a:solidFill>
                <a:srgbClr val="FFFFFF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1175" y="3308300"/>
            <a:ext cx="2428373" cy="161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38" y="2941913"/>
            <a:ext cx="3792424" cy="211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 tools</a:t>
            </a:r>
            <a:endParaRPr/>
          </a:p>
        </p:txBody>
      </p:sp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3"/>
          <p:cNvPicPr preferRelativeResize="0"/>
          <p:nvPr/>
        </p:nvPicPr>
        <p:blipFill rotWithShape="1">
          <a:blip r:embed="rId3">
            <a:alphaModFix/>
          </a:blip>
          <a:srcRect b="-10559" l="0" r="0" t="10559"/>
          <a:stretch/>
        </p:blipFill>
        <p:spPr>
          <a:xfrm>
            <a:off x="391925" y="1017725"/>
            <a:ext cx="8520600" cy="386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9375"/>
            <a:ext cx="9501824" cy="467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912876" cy="483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9725"/>
            <a:ext cx="8426525" cy="53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51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079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27250" cy="4991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29"/>
          <p:cNvCxnSpPr>
            <a:stCxn id="167" idx="0"/>
          </p:cNvCxnSpPr>
          <p:nvPr/>
        </p:nvCxnSpPr>
        <p:spPr>
          <a:xfrm>
            <a:off x="4466025" y="152400"/>
            <a:ext cx="0" cy="4991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9" name="Google Shape;169;p29"/>
          <p:cNvCxnSpPr>
            <a:stCxn id="167" idx="1"/>
          </p:cNvCxnSpPr>
          <p:nvPr/>
        </p:nvCxnSpPr>
        <p:spPr>
          <a:xfrm>
            <a:off x="152400" y="2647950"/>
            <a:ext cx="86271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8600"/>
            <a:ext cx="8839200" cy="456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0"/>
          <p:cNvSpPr/>
          <p:nvPr/>
        </p:nvSpPr>
        <p:spPr>
          <a:xfrm>
            <a:off x="3355500" y="677550"/>
            <a:ext cx="4483500" cy="49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30"/>
          <p:cNvSpPr txBox="1"/>
          <p:nvPr/>
        </p:nvSpPr>
        <p:spPr>
          <a:xfrm>
            <a:off x="3270875" y="592950"/>
            <a:ext cx="5431200" cy="10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/>
              <a:t>You can use color paper or if you have lego brick you may use them.</a:t>
            </a:r>
            <a:endParaRPr b="1" sz="19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76993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1"/>
          <p:cNvSpPr txBox="1"/>
          <p:nvPr/>
        </p:nvSpPr>
        <p:spPr>
          <a:xfrm>
            <a:off x="242325" y="677550"/>
            <a:ext cx="1692000" cy="31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Set up your color bricks or paper pieces like you see them here.</a:t>
            </a:r>
            <a:endParaRPr b="1" sz="23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45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b="0" l="0" r="-341" t="16450"/>
          <a:stretch/>
        </p:blipFill>
        <p:spPr>
          <a:xfrm>
            <a:off x="5427880" y="891680"/>
            <a:ext cx="1789279" cy="198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0100" y="195417"/>
            <a:ext cx="1953775" cy="371400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>
            <p:ph type="title"/>
          </p:nvPr>
        </p:nvSpPr>
        <p:spPr>
          <a:xfrm>
            <a:off x="161037" y="49747"/>
            <a:ext cx="32226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6774"/>
              <a:buNone/>
            </a:pPr>
            <a:r>
              <a:rPr lang="en" sz="3100">
                <a:latin typeface="Love Ya Like A Sister"/>
                <a:ea typeface="Love Ya Like A Sister"/>
                <a:cs typeface="Love Ya Like A Sister"/>
                <a:sym typeface="Love Ya Like A Sister"/>
              </a:rPr>
              <a:t>A little about me</a:t>
            </a:r>
            <a:endParaRPr sz="3100">
              <a:latin typeface="Love Ya Like A Sister"/>
              <a:ea typeface="Love Ya Like A Sister"/>
              <a:cs typeface="Love Ya Like A Sister"/>
              <a:sym typeface="Love Ya Like A Sister"/>
            </a:endParaRPr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0" y="1234075"/>
            <a:ext cx="4157100" cy="2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25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5">
            <a:alphaModFix/>
          </a:blip>
          <a:srcRect b="0" l="4146" r="4711" t="24590"/>
          <a:stretch/>
        </p:blipFill>
        <p:spPr>
          <a:xfrm>
            <a:off x="7202367" y="151481"/>
            <a:ext cx="1780596" cy="196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6">
            <a:alphaModFix/>
          </a:blip>
          <a:srcRect b="0" l="18936" r="23644" t="4725"/>
          <a:stretch/>
        </p:blipFill>
        <p:spPr>
          <a:xfrm>
            <a:off x="7115794" y="2115840"/>
            <a:ext cx="1953777" cy="2265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44741" y="195437"/>
            <a:ext cx="782201" cy="78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1024" y="628325"/>
            <a:ext cx="1549750" cy="206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20575" y="1048550"/>
            <a:ext cx="1267349" cy="3046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10">
            <a:alphaModFix/>
          </a:blip>
          <a:srcRect b="17518" l="9066" r="0" t="0"/>
          <a:stretch/>
        </p:blipFill>
        <p:spPr>
          <a:xfrm>
            <a:off x="1710770" y="628333"/>
            <a:ext cx="1067182" cy="645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00" y="2878200"/>
            <a:ext cx="3020400" cy="22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61036" y="2339550"/>
            <a:ext cx="782200" cy="78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157100" y="3289767"/>
            <a:ext cx="3533650" cy="1770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597997" y="2878209"/>
            <a:ext cx="1267350" cy="613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821725" y="3967375"/>
            <a:ext cx="1067174" cy="106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903739" y="2711013"/>
            <a:ext cx="782200" cy="9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174333" y="3909428"/>
            <a:ext cx="982776" cy="94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2700"/>
            <a:ext cx="8839200" cy="44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61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481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84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7"/>
          <p:cNvPicPr preferRelativeResize="0"/>
          <p:nvPr/>
        </p:nvPicPr>
        <p:blipFill rotWithShape="1">
          <a:blip r:embed="rId3">
            <a:alphaModFix/>
          </a:blip>
          <a:srcRect b="0" l="1219" r="1229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430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650" y="1336775"/>
            <a:ext cx="8664300" cy="365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9"/>
          <p:cNvSpPr txBox="1"/>
          <p:nvPr/>
        </p:nvSpPr>
        <p:spPr>
          <a:xfrm>
            <a:off x="1629725" y="356075"/>
            <a:ext cx="5262000" cy="9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Objectives:</a:t>
            </a:r>
            <a:endParaRPr b="1" sz="30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16825" cy="377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207925"/>
            <a:ext cx="8991600" cy="3868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00872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/>
          <p:cNvPicPr preferRelativeResize="0"/>
          <p:nvPr/>
        </p:nvPicPr>
        <p:blipFill rotWithShape="1">
          <a:blip r:embed="rId3">
            <a:alphaModFix/>
          </a:blip>
          <a:srcRect b="0" l="68884" r="83" t="76920"/>
          <a:stretch/>
        </p:blipFill>
        <p:spPr>
          <a:xfrm>
            <a:off x="0" y="0"/>
            <a:ext cx="9240644" cy="515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4894"/>
            <a:ext cx="9144002" cy="5118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89336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889301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3023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95286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145999" cy="490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8"/>
          <p:cNvSpPr txBox="1"/>
          <p:nvPr/>
        </p:nvSpPr>
        <p:spPr>
          <a:xfrm>
            <a:off x="1542200" y="519150"/>
            <a:ext cx="7498800" cy="41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Now you create a code</a:t>
            </a:r>
            <a:endParaRPr sz="41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               Then </a:t>
            </a:r>
            <a:endParaRPr sz="41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Send me your code </a:t>
            </a:r>
            <a:endParaRPr sz="41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3"/>
              </a:rPr>
              <a:t>Google Jamboard SEEC 2021</a:t>
            </a:r>
            <a:endParaRPr sz="41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9"/>
          <p:cNvSpPr txBox="1"/>
          <p:nvPr/>
        </p:nvSpPr>
        <p:spPr>
          <a:xfrm>
            <a:off x="1088300" y="542200"/>
            <a:ext cx="7343100" cy="23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Closing and Questions:</a:t>
            </a:r>
            <a:endParaRPr b="1" sz="30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You don’t have to be in a classroom to teach robotics, there are ways to teach </a:t>
            </a:r>
            <a:r>
              <a:rPr lang="en" sz="2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compositional</a:t>
            </a:r>
            <a:r>
              <a:rPr lang="en" sz="20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skills virtually.</a:t>
            </a:r>
            <a:endParaRPr sz="20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4" name="Google Shape;274;p49"/>
          <p:cNvSpPr txBox="1"/>
          <p:nvPr/>
        </p:nvSpPr>
        <p:spPr>
          <a:xfrm>
            <a:off x="184525" y="2318725"/>
            <a:ext cx="4084500" cy="12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Lego WeDo 2.o Kits</a:t>
            </a:r>
            <a:endParaRPr b="1" sz="2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Prices</a:t>
            </a:r>
            <a:r>
              <a:rPr b="1" lang="en" sz="2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: </a:t>
            </a:r>
            <a:r>
              <a:rPr b="1" lang="en" sz="2200">
                <a:solidFill>
                  <a:srgbClr val="FFFFFF"/>
                </a:solidFill>
                <a:highlight>
                  <a:srgbClr val="FFFF00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224.95 </a:t>
            </a:r>
            <a:r>
              <a:rPr b="1" lang="en" sz="2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(Lego Website)</a:t>
            </a:r>
            <a:endParaRPr b="1" sz="2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		</a:t>
            </a:r>
            <a:endParaRPr b="1" sz="22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5" name="Google Shape;275;p49"/>
          <p:cNvSpPr txBox="1"/>
          <p:nvPr/>
        </p:nvSpPr>
        <p:spPr>
          <a:xfrm>
            <a:off x="4346925" y="2291550"/>
            <a:ext cx="40845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Options</a:t>
            </a:r>
            <a:endParaRPr b="1" sz="24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layfair Display"/>
              <a:buChar char="●"/>
            </a:pPr>
            <a:r>
              <a:rPr b="1" lang="en" sz="24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Donors Choose</a:t>
            </a:r>
            <a:endParaRPr b="1" sz="24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layfair Display"/>
              <a:buChar char="●"/>
            </a:pPr>
            <a:r>
              <a:rPr b="1" lang="en" sz="24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Foundation Grants</a:t>
            </a:r>
            <a:endParaRPr b="1" sz="24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layfair Display"/>
              <a:buChar char="●"/>
            </a:pPr>
            <a:r>
              <a:rPr b="1" lang="en" sz="24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PTA/PTO</a:t>
            </a:r>
            <a:endParaRPr b="1" sz="24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layfair Display"/>
              <a:buChar char="●"/>
            </a:pPr>
            <a:r>
              <a:rPr b="1" lang="en" sz="24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Sponsorship</a:t>
            </a:r>
            <a:endParaRPr b="1" sz="24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323250" y="146100"/>
            <a:ext cx="84975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20"/>
              <a:t>Eden Cook</a:t>
            </a:r>
            <a:endParaRPr b="1"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NASA OKSG STELLAR  Class of 2020-2021 Participant</a:t>
            </a:r>
            <a:endParaRPr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500"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600" y="1341355"/>
            <a:ext cx="3139800" cy="345547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3975600" y="1887300"/>
            <a:ext cx="5168400" cy="32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Senior at The University Of Oklahoma</a:t>
            </a:r>
            <a:endParaRPr sz="18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Majoring in Secondary Education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20"/>
              <a:t>Alexis Cormier</a:t>
            </a:r>
            <a:endParaRPr b="1"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NASA OKSG STELLAR Class of 2020-2021 Participant</a:t>
            </a:r>
            <a:endParaRPr sz="1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3620"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300" y="1739100"/>
            <a:ext cx="2126002" cy="282977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/>
        </p:nvSpPr>
        <p:spPr>
          <a:xfrm>
            <a:off x="3248550" y="2112688"/>
            <a:ext cx="5286000" cy="20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Senior at Southern Nazarene University</a:t>
            </a:r>
            <a:endParaRPr sz="1800"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>
                <a:solidFill>
                  <a:srgbClr val="FFFFFF"/>
                </a:solidFill>
              </a:rPr>
              <a:t>Majoring in Mathematics Education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b="0" l="68884" r="83" t="76920"/>
          <a:stretch/>
        </p:blipFill>
        <p:spPr>
          <a:xfrm>
            <a:off x="0" y="0"/>
            <a:ext cx="9240644" cy="515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0285" y="12824"/>
            <a:ext cx="69000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0"/>
          <p:cNvPicPr preferRelativeResize="0"/>
          <p:nvPr/>
        </p:nvPicPr>
        <p:blipFill rotWithShape="1">
          <a:blip r:embed="rId3">
            <a:alphaModFix/>
          </a:blip>
          <a:srcRect b="0" l="68884" r="83" t="76920"/>
          <a:stretch/>
        </p:blipFill>
        <p:spPr>
          <a:xfrm>
            <a:off x="0" y="0"/>
            <a:ext cx="9240644" cy="515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9522" y="0"/>
            <a:ext cx="686495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1"/>
          <p:cNvPicPr preferRelativeResize="0"/>
          <p:nvPr/>
        </p:nvPicPr>
        <p:blipFill rotWithShape="1">
          <a:blip r:embed="rId3">
            <a:alphaModFix/>
          </a:blip>
          <a:srcRect b="0" l="68884" r="83" t="76920"/>
          <a:stretch/>
        </p:blipFill>
        <p:spPr>
          <a:xfrm>
            <a:off x="0" y="0"/>
            <a:ext cx="9240644" cy="5156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  Description automatically generated" id="121" name="Google Shape;12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1322" y="0"/>
            <a:ext cx="68580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891" y="2719283"/>
            <a:ext cx="3155042" cy="229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2"/>
          <p:cNvSpPr txBox="1"/>
          <p:nvPr>
            <p:ph type="title"/>
          </p:nvPr>
        </p:nvSpPr>
        <p:spPr>
          <a:xfrm>
            <a:off x="698425" y="125800"/>
            <a:ext cx="8337900" cy="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2500"/>
              <a:buNone/>
            </a:pPr>
            <a:r>
              <a:rPr b="1" lang="en" sz="4800"/>
              <a:t>A Little About Lego WeDo 2.0</a:t>
            </a:r>
            <a:endParaRPr b="1" sz="4800"/>
          </a:p>
        </p:txBody>
      </p:sp>
      <p:pic>
        <p:nvPicPr>
          <p:cNvPr id="128" name="Google Shape;12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44409" y="2719283"/>
            <a:ext cx="4483584" cy="229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30383" y="1030457"/>
            <a:ext cx="2428051" cy="186446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/>
          <p:nvPr/>
        </p:nvSpPr>
        <p:spPr>
          <a:xfrm>
            <a:off x="274250" y="1093350"/>
            <a:ext cx="3025500" cy="16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Cost: 214.00 (set)</a:t>
            </a:r>
            <a:endParaRPr sz="17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WeDo 2.0 combines LEGO elements with intuitive block-based coding and standards-aligned lesson plans that make STEAM learning fun and accessible.</a:t>
            </a:r>
            <a:endParaRPr sz="18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