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Bangers"/>
      <p:regular r:id="rId48"/>
    </p:embeddedFont>
    <p:embeddedFont>
      <p:font typeface="Boogaloo"/>
      <p:regular r:id="rId49"/>
    </p:embeddedFont>
    <p:embeddedFont>
      <p:font typeface="Century Gothic"/>
      <p:regular r:id="rId50"/>
      <p:bold r:id="rId51"/>
      <p:italic r:id="rId52"/>
      <p:boldItalic r:id="rId53"/>
    </p:embeddedFont>
    <p:embeddedFont>
      <p:font typeface="Questrial"/>
      <p:regular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Bangers-regular.fntdata"/><Relationship Id="rId47" Type="http://schemas.openxmlformats.org/officeDocument/2006/relationships/slide" Target="slides/slide42.xml"/><Relationship Id="rId49" Type="http://schemas.openxmlformats.org/officeDocument/2006/relationships/font" Target="fonts/Boogaloo-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CenturyGothic-bold.fntdata"/><Relationship Id="rId50" Type="http://schemas.openxmlformats.org/officeDocument/2006/relationships/font" Target="fonts/CenturyGothic-regular.fntdata"/><Relationship Id="rId53" Type="http://schemas.openxmlformats.org/officeDocument/2006/relationships/font" Target="fonts/CenturyGothic-boldItalic.fntdata"/><Relationship Id="rId52" Type="http://schemas.openxmlformats.org/officeDocument/2006/relationships/font" Target="fonts/CenturyGothic-italic.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Questrial-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b77a33fd5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b77a33fd5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b77a33fd5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b77a33fd5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b784f995b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b784f995b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b784f995b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b784f995b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b784f995b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b784f995b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megan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b784f995b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b784f995b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b784f995b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b784f995b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b784f995b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b784f995b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b784f995b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b784f995b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b784f995b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b784f995b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baf98ff1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baf98ff1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b784f995bb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b784f995bb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baf98ff11c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baf98ff11c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baf98ff11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baf98ff11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baf98ff11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baf98ff11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baf98ff11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baf98ff11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baf98ff11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baf98ff11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baf98ff11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baf98ff11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baf98ff11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baf98ff11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b784f995bb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b784f995bb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b784f995b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b784f995b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b77a33fd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b77a33fd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baf98ff11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baf98ff11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baf98ff11c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baf98ff11c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baf98ff11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baf98ff11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baf98ff11c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baf98ff11c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79967becc9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79967becc9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b784f995bb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b784f995bb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baf98ff11c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baf98ff11c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baf98ff11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baf98ff11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baf98ff11c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baf98ff11c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baf98ff11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baf98ff11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b77a33fd5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b77a33fd5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baf98ff11c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baf98ff11c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b784f995bb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b784f995bb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b784f995bb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b784f995bb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b77a33fd5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b77a33fd5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b77a33fd5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b77a33fd5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b77a33fd5a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b77a33fd5a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b77a33fd5a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b77a33fd5a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b77a33fd5a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b77a33fd5a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7.png"/><Relationship Id="rId5" Type="http://schemas.openxmlformats.org/officeDocument/2006/relationships/hyperlink" Target="http://www.youtube.com/watch?v=fJWd2OsSpOg" TargetMode="External"/><Relationship Id="rId6"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2.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5.png"/><Relationship Id="rId4" Type="http://schemas.openxmlformats.org/officeDocument/2006/relationships/hyperlink" Target="https://docs.google.com/document/d/1P8ujrzFUi7eb8k2MnV03rCGM162VSrWbDTDIuaKylzw/edit?usp=sharing" TargetMode="External"/><Relationship Id="rId5" Type="http://schemas.openxmlformats.org/officeDocument/2006/relationships/hyperlink" Target="https://docs.google.com/presentation/d/1wXuCuYEyKhc7cv3ApbtMvSFOA34UABfVvT_pf3XnnCM/edit?usp=sharin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9.png"/><Relationship Id="rId4" Type="http://schemas.openxmlformats.org/officeDocument/2006/relationships/image" Target="../media/image11.jpg"/><Relationship Id="rId5"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6.png"/><Relationship Id="rId4" Type="http://schemas.openxmlformats.org/officeDocument/2006/relationships/hyperlink" Target="http://www.youtube.com/watch?v=1u-MiKDo2VI" TargetMode="External"/><Relationship Id="rId5"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drive.google.com/file/d/1GJLbSy7LE6fz6b6F_ad5TMsprHoIPF73/view" TargetMode="External"/><Relationship Id="rId4" Type="http://schemas.openxmlformats.org/officeDocument/2006/relationships/image" Target="../media/image31.png"/><Relationship Id="rId5" Type="http://schemas.openxmlformats.org/officeDocument/2006/relationships/hyperlink" Target="http://drive.google.com/file/d/1Q1IQgHsvp55WZch8qEsq480DlSHB-Rcd/view"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drive.google.com/file/d/17qdemwlCCHy1vLCnvW56-EyEpz3g9aMu/view" TargetMode="External"/><Relationship Id="rId4" Type="http://schemas.openxmlformats.org/officeDocument/2006/relationships/image" Target="../media/image31.png"/><Relationship Id="rId5" Type="http://schemas.openxmlformats.org/officeDocument/2006/relationships/hyperlink" Target="http://drive.google.com/file/d/16w_wF0-fIQktkR43F9wFxKlTSFH9DBES/view" TargetMode="External"/><Relationship Id="rId6"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drive.google.com/file/d/18z5cMMtsxgm8dacKDPG5plcOERQSR5ii/view" TargetMode="External"/><Relationship Id="rId4" Type="http://schemas.openxmlformats.org/officeDocument/2006/relationships/image" Target="../media/image42.jpg"/><Relationship Id="rId5" Type="http://schemas.openxmlformats.org/officeDocument/2006/relationships/hyperlink" Target="http://drive.google.com/file/d/1tCTsc6HR7GXCZh7JnE3B7GrUNKDph30w/view" TargetMode="External"/><Relationship Id="rId6" Type="http://schemas.openxmlformats.org/officeDocument/2006/relationships/image" Target="../media/image43.jpg"/><Relationship Id="rId7" Type="http://schemas.openxmlformats.org/officeDocument/2006/relationships/hyperlink" Target="http://drive.google.com/file/d/1QzWG5BTMo12mMguAFjh_FN86_koONELG/view" TargetMode="External"/><Relationship Id="rId8"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hyperlink" Target="http://www.youtube.com/watch?v=fJWd2OsSpOg" TargetMode="External"/><Relationship Id="rId5"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3.png"/><Relationship Id="rId4" Type="http://schemas.openxmlformats.org/officeDocument/2006/relationships/image" Target="../media/image4.png"/><Relationship Id="rId5" Type="http://schemas.openxmlformats.org/officeDocument/2006/relationships/image" Target="../media/image5.jpg"/><Relationship Id="rId6"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sp>
        <p:nvSpPr>
          <p:cNvPr id="141" name="Google Shape;141;p22"/>
          <p:cNvSpPr/>
          <p:nvPr/>
        </p:nvSpPr>
        <p:spPr>
          <a:xfrm>
            <a:off x="3411675" y="1212275"/>
            <a:ext cx="5472600" cy="3342300"/>
          </a:xfrm>
          <a:prstGeom prst="roundRect">
            <a:avLst>
              <a:gd fmla="val 16667" name="adj"/>
            </a:avLst>
          </a:prstGeom>
          <a:gradFill>
            <a:gsLst>
              <a:gs pos="0">
                <a:srgbClr val="F2F2F2"/>
              </a:gs>
              <a:gs pos="100000">
                <a:srgbClr val="A6A6A6"/>
              </a:gs>
            </a:gsLst>
            <a:path path="circle">
              <a:fillToRect b="50%" l="50%" r="50%" t="50%"/>
            </a:path>
            <a:tileRect/>
          </a:gra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b="1" sz="1700">
              <a:latin typeface="Century Gothic"/>
              <a:ea typeface="Century Gothic"/>
              <a:cs typeface="Century Gothic"/>
              <a:sym typeface="Century Gothic"/>
            </a:endParaRPr>
          </a:p>
          <a:p>
            <a:pPr indent="-336550" lvl="0" marL="457200" rtl="0" algn="l">
              <a:spcBef>
                <a:spcPts val="0"/>
              </a:spcBef>
              <a:spcAft>
                <a:spcPts val="0"/>
              </a:spcAft>
              <a:buSzPts val="1700"/>
              <a:buFont typeface="Century Gothic"/>
              <a:buChar char="●"/>
            </a:pPr>
            <a:r>
              <a:rPr b="1" lang="en" sz="1700">
                <a:latin typeface="Century Gothic"/>
                <a:ea typeface="Century Gothic"/>
                <a:cs typeface="Century Gothic"/>
                <a:sym typeface="Century Gothic"/>
              </a:rPr>
              <a:t>Success</a:t>
            </a:r>
            <a:r>
              <a:rPr lang="en" sz="1700">
                <a:latin typeface="Century Gothic"/>
                <a:ea typeface="Century Gothic"/>
                <a:cs typeface="Century Gothic"/>
                <a:sym typeface="Century Gothic"/>
              </a:rPr>
              <a:t>: The fly swatter worked and was able to catch the lever and pull hard enough to confirm that it was already engaged fully.</a:t>
            </a:r>
            <a:endParaRPr sz="1700">
              <a:latin typeface="Century Gothic"/>
              <a:ea typeface="Century Gothic"/>
              <a:cs typeface="Century Gothic"/>
              <a:sym typeface="Century Gothic"/>
            </a:endParaRPr>
          </a:p>
          <a:p>
            <a:pPr indent="0" lvl="0" marL="457200" rtl="0" algn="l">
              <a:spcBef>
                <a:spcPts val="0"/>
              </a:spcBef>
              <a:spcAft>
                <a:spcPts val="0"/>
              </a:spcAft>
              <a:buNone/>
            </a:pPr>
            <a:r>
              <a:t/>
            </a:r>
            <a:endParaRPr sz="1700">
              <a:latin typeface="Century Gothic"/>
              <a:ea typeface="Century Gothic"/>
              <a:cs typeface="Century Gothic"/>
              <a:sym typeface="Century Gothic"/>
            </a:endParaRPr>
          </a:p>
          <a:p>
            <a:pPr indent="-336550" lvl="0" marL="457200" rtl="0" algn="l">
              <a:spcBef>
                <a:spcPts val="0"/>
              </a:spcBef>
              <a:spcAft>
                <a:spcPts val="0"/>
              </a:spcAft>
              <a:buSzPts val="1700"/>
              <a:buFont typeface="Century Gothic"/>
              <a:buChar char="●"/>
            </a:pPr>
            <a:r>
              <a:rPr lang="en" sz="1700">
                <a:latin typeface="Century Gothic"/>
                <a:ea typeface="Century Gothic"/>
                <a:cs typeface="Century Gothic"/>
                <a:sym typeface="Century Gothic"/>
              </a:rPr>
              <a:t>Unfortunately the issue with the satellite was not the lever and the crew was unable to fix the satellite on this mission.</a:t>
            </a:r>
            <a:endParaRPr sz="1700">
              <a:latin typeface="Century Gothic"/>
              <a:ea typeface="Century Gothic"/>
              <a:cs typeface="Century Gothic"/>
              <a:sym typeface="Century Gothic"/>
            </a:endParaRPr>
          </a:p>
          <a:p>
            <a:pPr indent="0" lvl="0" marL="0" rtl="0" algn="l">
              <a:spcBef>
                <a:spcPts val="0"/>
              </a:spcBef>
              <a:spcAft>
                <a:spcPts val="0"/>
              </a:spcAft>
              <a:buNone/>
            </a:pPr>
            <a:r>
              <a:t/>
            </a:r>
            <a:endParaRPr>
              <a:latin typeface="Century Gothic"/>
              <a:ea typeface="Century Gothic"/>
              <a:cs typeface="Century Gothic"/>
              <a:sym typeface="Century Gothic"/>
            </a:endParaRPr>
          </a:p>
          <a:p>
            <a:pPr indent="0" lvl="0" marL="0" rtl="0" algn="l">
              <a:spcBef>
                <a:spcPts val="0"/>
              </a:spcBef>
              <a:spcAft>
                <a:spcPts val="0"/>
              </a:spcAft>
              <a:buNone/>
            </a:pPr>
            <a:r>
              <a:t/>
            </a:r>
            <a:endParaRPr>
              <a:latin typeface="Century Gothic"/>
              <a:ea typeface="Century Gothic"/>
              <a:cs typeface="Century Gothic"/>
              <a:sym typeface="Century Gothic"/>
            </a:endParaRPr>
          </a:p>
        </p:txBody>
      </p:sp>
      <p:sp>
        <p:nvSpPr>
          <p:cNvPr id="142" name="Google Shape;142;p22"/>
          <p:cNvSpPr txBox="1"/>
          <p:nvPr/>
        </p:nvSpPr>
        <p:spPr>
          <a:xfrm rot="-820808">
            <a:off x="6343635" y="496242"/>
            <a:ext cx="2657490" cy="101583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400">
                <a:solidFill>
                  <a:srgbClr val="CC0000"/>
                </a:solidFill>
                <a:latin typeface="Bangers"/>
                <a:ea typeface="Bangers"/>
                <a:cs typeface="Bangers"/>
                <a:sym typeface="Bangers"/>
              </a:rPr>
              <a:t>Almost...</a:t>
            </a:r>
            <a:endParaRPr sz="5400">
              <a:solidFill>
                <a:srgbClr val="CC0000"/>
              </a:solidFill>
              <a:latin typeface="Bangers"/>
              <a:ea typeface="Bangers"/>
              <a:cs typeface="Bangers"/>
              <a:sym typeface="Bangers"/>
            </a:endParaRPr>
          </a:p>
        </p:txBody>
      </p:sp>
      <p:pic>
        <p:nvPicPr>
          <p:cNvPr id="143" name="Google Shape;143;p22"/>
          <p:cNvPicPr preferRelativeResize="0"/>
          <p:nvPr/>
        </p:nvPicPr>
        <p:blipFill>
          <a:blip r:embed="rId4">
            <a:alphaModFix/>
          </a:blip>
          <a:stretch>
            <a:fillRect/>
          </a:stretch>
        </p:blipFill>
        <p:spPr>
          <a:xfrm>
            <a:off x="312250" y="583125"/>
            <a:ext cx="2822400" cy="1760514"/>
          </a:xfrm>
          <a:prstGeom prst="rect">
            <a:avLst/>
          </a:prstGeom>
          <a:noFill/>
          <a:ln>
            <a:noFill/>
          </a:ln>
        </p:spPr>
      </p:pic>
      <p:pic>
        <p:nvPicPr>
          <p:cNvPr descr="Launch and subsequent rescue of the Leasat F3 satellite by NASA astronauts.  Satellite, built by Hughes Space and Communications Group, failed to operate properly at launch from the space shuttle.  Video produced in 1986 by Hughes." id="144" name="Google Shape;144;p22" title="Leasat F3 Satellite Rescue">
            <a:hlinkClick r:id="rId5"/>
          </p:cNvPr>
          <p:cNvPicPr preferRelativeResize="0"/>
          <p:nvPr/>
        </p:nvPicPr>
        <p:blipFill>
          <a:blip r:embed="rId6">
            <a:alphaModFix/>
          </a:blip>
          <a:stretch>
            <a:fillRect/>
          </a:stretch>
        </p:blipFill>
        <p:spPr>
          <a:xfrm>
            <a:off x="152400" y="2496039"/>
            <a:ext cx="3106876" cy="233015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2"/>
                                        </p:tgtEl>
                                        <p:attrNameLst>
                                          <p:attrName>style.visibility</p:attrName>
                                        </p:attrNameLst>
                                      </p:cBhvr>
                                      <p:to>
                                        <p:strVal val="visible"/>
                                      </p:to>
                                    </p:set>
                                    <p:anim calcmode="lin" valueType="num">
                                      <p:cBhvr additive="base">
                                        <p:cTn dur="1000"/>
                                        <p:tgtEl>
                                          <p:spTgt spid="14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 name="Shape 148"/>
        <p:cNvGrpSpPr/>
        <p:nvPr/>
      </p:nvGrpSpPr>
      <p:grpSpPr>
        <a:xfrm>
          <a:off x="0" y="0"/>
          <a:ext cx="0" cy="0"/>
          <a:chOff x="0" y="0"/>
          <a:chExt cx="0" cy="0"/>
        </a:xfrm>
      </p:grpSpPr>
      <p:pic>
        <p:nvPicPr>
          <p:cNvPr id="149" name="Google Shape;149;p23"/>
          <p:cNvPicPr preferRelativeResize="0"/>
          <p:nvPr/>
        </p:nvPicPr>
        <p:blipFill>
          <a:blip r:embed="rId4">
            <a:alphaModFix/>
          </a:blip>
          <a:stretch>
            <a:fillRect/>
          </a:stretch>
        </p:blipFill>
        <p:spPr>
          <a:xfrm>
            <a:off x="62700" y="0"/>
            <a:ext cx="3627895" cy="5143500"/>
          </a:xfrm>
          <a:prstGeom prst="rect">
            <a:avLst/>
          </a:prstGeom>
          <a:noFill/>
          <a:ln>
            <a:noFill/>
          </a:ln>
        </p:spPr>
      </p:pic>
      <p:sp>
        <p:nvSpPr>
          <p:cNvPr id="150" name="Google Shape;150;p23"/>
          <p:cNvSpPr/>
          <p:nvPr/>
        </p:nvSpPr>
        <p:spPr>
          <a:xfrm>
            <a:off x="3349250" y="1031700"/>
            <a:ext cx="5592000" cy="38427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Century Gothic"/>
              <a:buChar char="●"/>
            </a:pPr>
            <a:r>
              <a:rPr lang="en" sz="1600">
                <a:latin typeface="Century Gothic"/>
                <a:ea typeface="Century Gothic"/>
                <a:cs typeface="Century Gothic"/>
                <a:sym typeface="Century Gothic"/>
              </a:rPr>
              <a:t>The Crew of Mission STS-51-D made it back to Earth safely after their trip was extended two days due to the satellite issue.</a:t>
            </a:r>
            <a:endParaRPr sz="1600">
              <a:latin typeface="Century Gothic"/>
              <a:ea typeface="Century Gothic"/>
              <a:cs typeface="Century Gothic"/>
              <a:sym typeface="Century Gothic"/>
            </a:endParaRPr>
          </a:p>
          <a:p>
            <a:pPr indent="0" lvl="0" marL="457200" rtl="0" algn="l">
              <a:spcBef>
                <a:spcPts val="0"/>
              </a:spcBef>
              <a:spcAft>
                <a:spcPts val="0"/>
              </a:spcAft>
              <a:buNone/>
            </a:pPr>
            <a:r>
              <a:t/>
            </a:r>
            <a:endParaRPr sz="1600">
              <a:latin typeface="Century Gothic"/>
              <a:ea typeface="Century Gothic"/>
              <a:cs typeface="Century Gothic"/>
              <a:sym typeface="Century Gothic"/>
            </a:endParaRPr>
          </a:p>
          <a:p>
            <a:pPr indent="-330200" lvl="0" marL="457200" rtl="0" algn="l">
              <a:spcBef>
                <a:spcPts val="0"/>
              </a:spcBef>
              <a:spcAft>
                <a:spcPts val="0"/>
              </a:spcAft>
              <a:buSzPts val="1600"/>
              <a:buFont typeface="Century Gothic"/>
              <a:buChar char="●"/>
            </a:pPr>
            <a:r>
              <a:rPr lang="en" sz="1600">
                <a:latin typeface="Century Gothic"/>
                <a:ea typeface="Century Gothic"/>
                <a:cs typeface="Century Gothic"/>
                <a:sym typeface="Century Gothic"/>
              </a:rPr>
              <a:t>Four months later the crew of STS-51-I flew Discovery back out to the </a:t>
            </a:r>
            <a:r>
              <a:rPr lang="en" sz="1600">
                <a:latin typeface="Century Gothic"/>
                <a:ea typeface="Century Gothic"/>
                <a:cs typeface="Century Gothic"/>
                <a:sym typeface="Century Gothic"/>
              </a:rPr>
              <a:t>satellite</a:t>
            </a:r>
            <a:r>
              <a:rPr lang="en" sz="1600">
                <a:latin typeface="Century Gothic"/>
                <a:ea typeface="Century Gothic"/>
                <a:cs typeface="Century Gothic"/>
                <a:sym typeface="Century Gothic"/>
              </a:rPr>
              <a:t> and fixed the problem. It took two </a:t>
            </a:r>
            <a:r>
              <a:rPr lang="en" sz="1600">
                <a:latin typeface="Century Gothic"/>
                <a:ea typeface="Century Gothic"/>
                <a:cs typeface="Century Gothic"/>
                <a:sym typeface="Century Gothic"/>
              </a:rPr>
              <a:t>spacewalks</a:t>
            </a:r>
            <a:r>
              <a:rPr lang="en" sz="1600">
                <a:latin typeface="Century Gothic"/>
                <a:ea typeface="Century Gothic"/>
                <a:cs typeface="Century Gothic"/>
                <a:sym typeface="Century Gothic"/>
              </a:rPr>
              <a:t> totaling just over 11 hours to fix the </a:t>
            </a:r>
            <a:r>
              <a:rPr lang="en" sz="1600">
                <a:latin typeface="Century Gothic"/>
                <a:ea typeface="Century Gothic"/>
                <a:cs typeface="Century Gothic"/>
                <a:sym typeface="Century Gothic"/>
              </a:rPr>
              <a:t>satellites</a:t>
            </a:r>
            <a:r>
              <a:rPr lang="en" sz="1600">
                <a:latin typeface="Century Gothic"/>
                <a:ea typeface="Century Gothic"/>
                <a:cs typeface="Century Gothic"/>
                <a:sym typeface="Century Gothic"/>
              </a:rPr>
              <a:t> control lever. They also installed a remote transmitter that allowed the satellite to be controlled from Earth. </a:t>
            </a:r>
            <a:endParaRPr sz="1600">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6" name="Google Shape;156;p24"/>
          <p:cNvSpPr/>
          <p:nvPr/>
        </p:nvSpPr>
        <p:spPr>
          <a:xfrm>
            <a:off x="478150" y="1414875"/>
            <a:ext cx="7756800" cy="28632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4"/>
          <p:cNvSpPr txBox="1"/>
          <p:nvPr>
            <p:ph idx="1" type="body"/>
          </p:nvPr>
        </p:nvSpPr>
        <p:spPr>
          <a:xfrm>
            <a:off x="366700" y="1481700"/>
            <a:ext cx="7989300" cy="2663100"/>
          </a:xfrm>
          <a:prstGeom prst="rect">
            <a:avLst/>
          </a:prstGeom>
        </p:spPr>
        <p:txBody>
          <a:bodyPr anchorCtr="0" anchor="t" bIns="91425" lIns="91425" spcFirstLastPara="1" rIns="91425" wrap="square" tIns="91425">
            <a:normAutofit fontScale="77500" lnSpcReduction="20000"/>
          </a:bodyPr>
          <a:lstStyle/>
          <a:p>
            <a:pPr indent="0" lvl="0" marL="0" rtl="0" algn="ctr">
              <a:spcBef>
                <a:spcPts val="0"/>
              </a:spcBef>
              <a:spcAft>
                <a:spcPts val="0"/>
              </a:spcAft>
              <a:buNone/>
            </a:pPr>
            <a:r>
              <a:rPr lang="en" sz="3200">
                <a:latin typeface="Century Gothic"/>
                <a:ea typeface="Century Gothic"/>
                <a:cs typeface="Century Gothic"/>
                <a:sym typeface="Century Gothic"/>
              </a:rPr>
              <a:t>Join the Satellite “Swat” Team and follow the </a:t>
            </a:r>
            <a:endParaRPr sz="500">
              <a:latin typeface="Century Gothic"/>
              <a:ea typeface="Century Gothic"/>
              <a:cs typeface="Century Gothic"/>
              <a:sym typeface="Century Gothic"/>
            </a:endParaRPr>
          </a:p>
          <a:p>
            <a:pPr indent="0" lvl="0" marL="0" rtl="0" algn="ctr">
              <a:spcBef>
                <a:spcPts val="1200"/>
              </a:spcBef>
              <a:spcAft>
                <a:spcPts val="0"/>
              </a:spcAft>
              <a:buNone/>
            </a:pPr>
            <a:r>
              <a:rPr lang="en" sz="4500" u="sng">
                <a:solidFill>
                  <a:schemeClr val="hlink"/>
                </a:solidFill>
                <a:latin typeface="Century Gothic"/>
                <a:ea typeface="Century Gothic"/>
                <a:cs typeface="Century Gothic"/>
                <a:sym typeface="Century Gothic"/>
                <a:hlinkClick r:id="rId4"/>
              </a:rPr>
              <a:t>Engineering Design Process!</a:t>
            </a:r>
            <a:endParaRPr sz="4500">
              <a:latin typeface="Century Gothic"/>
              <a:ea typeface="Century Gothic"/>
              <a:cs typeface="Century Gothic"/>
              <a:sym typeface="Century Gothic"/>
            </a:endParaRPr>
          </a:p>
          <a:p>
            <a:pPr indent="0" lvl="0" marL="0" rtl="0" algn="ctr">
              <a:spcBef>
                <a:spcPts val="1200"/>
              </a:spcBef>
              <a:spcAft>
                <a:spcPts val="0"/>
              </a:spcAft>
              <a:buNone/>
            </a:pPr>
            <a:r>
              <a:rPr lang="en" sz="4500" u="sng">
                <a:solidFill>
                  <a:schemeClr val="hlink"/>
                </a:solidFill>
                <a:latin typeface="Century Gothic"/>
                <a:ea typeface="Century Gothic"/>
                <a:cs typeface="Century Gothic"/>
                <a:sym typeface="Century Gothic"/>
                <a:hlinkClick r:id="rId5"/>
              </a:rPr>
              <a:t>Seesaw activity</a:t>
            </a:r>
            <a:endParaRPr sz="4500">
              <a:latin typeface="Century Gothic"/>
              <a:ea typeface="Century Gothic"/>
              <a:cs typeface="Century Gothic"/>
              <a:sym typeface="Century Gothic"/>
            </a:endParaRPr>
          </a:p>
          <a:p>
            <a:pPr indent="0" lvl="0" marL="0" rtl="0" algn="ctr">
              <a:spcBef>
                <a:spcPts val="1200"/>
              </a:spcBef>
              <a:spcAft>
                <a:spcPts val="0"/>
              </a:spcAft>
              <a:buNone/>
            </a:pPr>
            <a:r>
              <a:t/>
            </a:r>
            <a:endParaRPr/>
          </a:p>
          <a:p>
            <a:pPr indent="0" lvl="0" marL="0" rtl="0" algn="ctr">
              <a:spcBef>
                <a:spcPts val="1200"/>
              </a:spcBef>
              <a:spcAft>
                <a:spcPts val="12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 name="Shape 161"/>
        <p:cNvGrpSpPr/>
        <p:nvPr/>
      </p:nvGrpSpPr>
      <p:grpSpPr>
        <a:xfrm>
          <a:off x="0" y="0"/>
          <a:ext cx="0" cy="0"/>
          <a:chOff x="0" y="0"/>
          <a:chExt cx="0" cy="0"/>
        </a:xfrm>
      </p:grpSpPr>
      <p:sp>
        <p:nvSpPr>
          <p:cNvPr id="162" name="Google Shape;162;p25"/>
          <p:cNvSpPr/>
          <p:nvPr/>
        </p:nvSpPr>
        <p:spPr>
          <a:xfrm>
            <a:off x="295125" y="1166425"/>
            <a:ext cx="8520600" cy="36819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 Design Process?</a:t>
            </a:r>
            <a:endParaRPr/>
          </a:p>
        </p:txBody>
      </p:sp>
      <p:sp>
        <p:nvSpPr>
          <p:cNvPr id="164" name="Google Shape;164;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20000"/>
              </a:lnSpc>
              <a:spcBef>
                <a:spcPts val="0"/>
              </a:spcBef>
              <a:spcAft>
                <a:spcPts val="0"/>
              </a:spcAft>
              <a:buNone/>
            </a:pPr>
            <a:r>
              <a:rPr i="1" lang="en" sz="2400">
                <a:solidFill>
                  <a:schemeClr val="dk1"/>
                </a:solidFill>
                <a:latin typeface="Questrial"/>
                <a:ea typeface="Questrial"/>
                <a:cs typeface="Questrial"/>
                <a:sym typeface="Questrial"/>
              </a:rPr>
              <a:t>A design process is a systematic problem-solving strategy, with criteria and constraints, used to develop many possible solutions to solve or satisfy human needs or wants and to narrow down the possible solutions to one final choice.</a:t>
            </a:r>
            <a:r>
              <a:rPr lang="en" sz="2400">
                <a:solidFill>
                  <a:schemeClr val="dk1"/>
                </a:solidFill>
                <a:latin typeface="Questrial"/>
                <a:ea typeface="Questrial"/>
                <a:cs typeface="Questrial"/>
                <a:sym typeface="Questrial"/>
              </a:rPr>
              <a:t> </a:t>
            </a:r>
            <a:endParaRPr sz="2400">
              <a:solidFill>
                <a:schemeClr val="dk1"/>
              </a:solidFill>
              <a:latin typeface="Questrial"/>
              <a:ea typeface="Questrial"/>
              <a:cs typeface="Questrial"/>
              <a:sym typeface="Questrial"/>
            </a:endParaRPr>
          </a:p>
          <a:p>
            <a:pPr indent="0" lvl="0" marL="0" rtl="0" algn="l">
              <a:lnSpc>
                <a:spcPct val="120000"/>
              </a:lnSpc>
              <a:spcBef>
                <a:spcPts val="0"/>
              </a:spcBef>
              <a:spcAft>
                <a:spcPts val="0"/>
              </a:spcAft>
              <a:buNone/>
            </a:pPr>
            <a:r>
              <a:t/>
            </a:r>
            <a:endParaRPr sz="2400">
              <a:solidFill>
                <a:schemeClr val="dk1"/>
              </a:solidFill>
              <a:latin typeface="Questrial"/>
              <a:ea typeface="Questrial"/>
              <a:cs typeface="Questrial"/>
              <a:sym typeface="Questrial"/>
            </a:endParaRPr>
          </a:p>
          <a:p>
            <a:pPr indent="-228600" lvl="0" marL="228600" rtl="0" algn="l">
              <a:lnSpc>
                <a:spcPct val="120000"/>
              </a:lnSpc>
              <a:spcBef>
                <a:spcPts val="1000"/>
              </a:spcBef>
              <a:spcAft>
                <a:spcPts val="0"/>
              </a:spcAft>
              <a:buClr>
                <a:srgbClr val="1D2F86"/>
              </a:buClr>
              <a:buFont typeface="Arial"/>
              <a:buNone/>
            </a:pPr>
            <a:r>
              <a:rPr lang="en" sz="2400">
                <a:solidFill>
                  <a:srgbClr val="1D2F86"/>
                </a:solidFill>
                <a:latin typeface="Questrial"/>
                <a:ea typeface="Questrial"/>
                <a:cs typeface="Questrial"/>
                <a:sym typeface="Questrial"/>
              </a:rPr>
              <a:t>– ITEEA </a:t>
            </a:r>
            <a:r>
              <a:rPr i="1" lang="en" sz="2400">
                <a:solidFill>
                  <a:srgbClr val="1D2F86"/>
                </a:solidFill>
                <a:latin typeface="Questrial"/>
                <a:ea typeface="Questrial"/>
                <a:cs typeface="Questrial"/>
                <a:sym typeface="Questrial"/>
              </a:rPr>
              <a:t>Standards for Technological Literacy</a:t>
            </a:r>
            <a:endParaRPr sz="2400">
              <a:solidFill>
                <a:schemeClr val="dk1"/>
              </a:solidFill>
              <a:latin typeface="Questrial"/>
              <a:ea typeface="Questrial"/>
              <a:cs typeface="Questrial"/>
              <a:sym typeface="Questrial"/>
            </a:endParaRPr>
          </a:p>
        </p:txBody>
      </p:sp>
      <p:pic>
        <p:nvPicPr>
          <p:cNvPr id="165" name="Google Shape;165;p25"/>
          <p:cNvPicPr preferRelativeResize="0"/>
          <p:nvPr/>
        </p:nvPicPr>
        <p:blipFill rotWithShape="1">
          <a:blip r:embed="rId4">
            <a:alphaModFix/>
          </a:blip>
          <a:srcRect b="0" l="0" r="0" t="0"/>
          <a:stretch/>
        </p:blipFill>
        <p:spPr>
          <a:xfrm>
            <a:off x="6687901" y="3113002"/>
            <a:ext cx="2144400" cy="1608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 name="Shape 169"/>
        <p:cNvGrpSpPr/>
        <p:nvPr/>
      </p:nvGrpSpPr>
      <p:grpSpPr>
        <a:xfrm>
          <a:off x="0" y="0"/>
          <a:ext cx="0" cy="0"/>
          <a:chOff x="0" y="0"/>
          <a:chExt cx="0" cy="0"/>
        </a:xfrm>
      </p:grpSpPr>
      <p:pic>
        <p:nvPicPr>
          <p:cNvPr id="170" name="Google Shape;170;p26"/>
          <p:cNvPicPr preferRelativeResize="0"/>
          <p:nvPr/>
        </p:nvPicPr>
        <p:blipFill rotWithShape="1">
          <a:blip r:embed="rId4">
            <a:alphaModFix/>
          </a:blip>
          <a:srcRect b="18047" l="23628" r="24407" t="14860"/>
          <a:stretch/>
        </p:blipFill>
        <p:spPr>
          <a:xfrm>
            <a:off x="2993350" y="871300"/>
            <a:ext cx="3274401" cy="32463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4" name="Shape 174"/>
        <p:cNvGrpSpPr/>
        <p:nvPr/>
      </p:nvGrpSpPr>
      <p:grpSpPr>
        <a:xfrm>
          <a:off x="0" y="0"/>
          <a:ext cx="0" cy="0"/>
          <a:chOff x="0" y="0"/>
          <a:chExt cx="0" cy="0"/>
        </a:xfrm>
      </p:grpSpPr>
      <p:sp>
        <p:nvSpPr>
          <p:cNvPr id="175" name="Google Shape;175;p27"/>
          <p:cNvSpPr/>
          <p:nvPr/>
        </p:nvSpPr>
        <p:spPr>
          <a:xfrm>
            <a:off x="449425" y="1897600"/>
            <a:ext cx="8189700" cy="29961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7"/>
          <p:cNvSpPr txBox="1"/>
          <p:nvPr>
            <p:ph idx="1" type="body"/>
          </p:nvPr>
        </p:nvSpPr>
        <p:spPr>
          <a:xfrm>
            <a:off x="311700" y="1868225"/>
            <a:ext cx="8520600" cy="3416400"/>
          </a:xfrm>
          <a:prstGeom prst="rect">
            <a:avLst/>
          </a:prstGeom>
        </p:spPr>
        <p:txBody>
          <a:bodyPr anchorCtr="0" anchor="t" bIns="91425" lIns="91425" spcFirstLastPara="1" rIns="91425" wrap="square" tIns="91425">
            <a:normAutofit/>
          </a:bodyPr>
          <a:lstStyle/>
          <a:p>
            <a:pPr indent="0" lvl="0" marL="228600" rtl="0" algn="l">
              <a:lnSpc>
                <a:spcPct val="120000"/>
              </a:lnSpc>
              <a:spcBef>
                <a:spcPts val="0"/>
              </a:spcBef>
              <a:spcAft>
                <a:spcPts val="0"/>
              </a:spcAft>
              <a:buNone/>
            </a:pPr>
            <a:r>
              <a:rPr lang="en" sz="3600">
                <a:solidFill>
                  <a:schemeClr val="dk1"/>
                </a:solidFill>
                <a:latin typeface="Century Gothic"/>
                <a:ea typeface="Century Gothic"/>
                <a:cs typeface="Century Gothic"/>
                <a:sym typeface="Century Gothic"/>
              </a:rPr>
              <a:t>What do we need to know to get started?</a:t>
            </a:r>
            <a:endParaRPr sz="2400">
              <a:solidFill>
                <a:schemeClr val="lt1"/>
              </a:solidFill>
              <a:latin typeface="Century Gothic"/>
              <a:ea typeface="Century Gothic"/>
              <a:cs typeface="Century Gothic"/>
              <a:sym typeface="Century Gothic"/>
            </a:endParaRPr>
          </a:p>
          <a:p>
            <a:pPr indent="0" lvl="0" marL="228600" rtl="0" algn="l">
              <a:lnSpc>
                <a:spcPct val="120000"/>
              </a:lnSpc>
              <a:spcBef>
                <a:spcPts val="1000"/>
              </a:spcBef>
              <a:spcAft>
                <a:spcPts val="0"/>
              </a:spcAft>
              <a:buNone/>
            </a:pPr>
            <a:r>
              <a:rPr lang="en" sz="3600">
                <a:solidFill>
                  <a:schemeClr val="dk1"/>
                </a:solidFill>
                <a:latin typeface="Century Gothic"/>
                <a:ea typeface="Century Gothic"/>
                <a:cs typeface="Century Gothic"/>
                <a:sym typeface="Century Gothic"/>
              </a:rPr>
              <a:t>What are we trying to accomplish?</a:t>
            </a:r>
            <a:endParaRPr>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 name="Shape 180"/>
        <p:cNvGrpSpPr/>
        <p:nvPr/>
      </p:nvGrpSpPr>
      <p:grpSpPr>
        <a:xfrm>
          <a:off x="0" y="0"/>
          <a:ext cx="0" cy="0"/>
          <a:chOff x="0" y="0"/>
          <a:chExt cx="0" cy="0"/>
        </a:xfrm>
      </p:grpSpPr>
      <p:sp>
        <p:nvSpPr>
          <p:cNvPr id="181" name="Google Shape;181;p28"/>
          <p:cNvSpPr/>
          <p:nvPr/>
        </p:nvSpPr>
        <p:spPr>
          <a:xfrm>
            <a:off x="3345775" y="799000"/>
            <a:ext cx="3662100" cy="649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STEAM DESIGN CHALLENGE</a:t>
            </a:r>
            <a:endParaRPr/>
          </a:p>
        </p:txBody>
      </p:sp>
      <p:sp>
        <p:nvSpPr>
          <p:cNvPr id="182" name="Google Shape;182;p28"/>
          <p:cNvSpPr/>
          <p:nvPr/>
        </p:nvSpPr>
        <p:spPr>
          <a:xfrm>
            <a:off x="682475" y="1914250"/>
            <a:ext cx="8073000" cy="26547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8"/>
          <p:cNvSpPr txBox="1"/>
          <p:nvPr>
            <p:ph idx="1" type="body"/>
          </p:nvPr>
        </p:nvSpPr>
        <p:spPr>
          <a:xfrm>
            <a:off x="682475" y="1914250"/>
            <a:ext cx="8073000" cy="3416400"/>
          </a:xfrm>
          <a:prstGeom prst="rect">
            <a:avLst/>
          </a:prstGeom>
        </p:spPr>
        <p:txBody>
          <a:bodyPr anchorCtr="0" anchor="t" bIns="91425" lIns="91425" spcFirstLastPara="1" rIns="91425" wrap="square" tIns="91425">
            <a:normAutofit/>
          </a:bodyPr>
          <a:lstStyle/>
          <a:p>
            <a:pPr indent="0" lvl="0" marL="228600" rtl="0" algn="l">
              <a:lnSpc>
                <a:spcPct val="120000"/>
              </a:lnSpc>
              <a:spcBef>
                <a:spcPts val="0"/>
              </a:spcBef>
              <a:spcAft>
                <a:spcPts val="0"/>
              </a:spcAft>
              <a:buNone/>
            </a:pPr>
            <a:r>
              <a:rPr lang="en" sz="2800">
                <a:solidFill>
                  <a:schemeClr val="dk1"/>
                </a:solidFill>
                <a:latin typeface="Century Gothic"/>
                <a:ea typeface="Century Gothic"/>
                <a:cs typeface="Century Gothic"/>
                <a:sym typeface="Century Gothic"/>
              </a:rPr>
              <a:t>How can you engineer a prototype, following specific criteria and constraints, to help the team of the STS-51D solve the problem and flip the switch on the satellite?</a:t>
            </a:r>
            <a:endParaRPr>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7" name="Shape 187"/>
        <p:cNvGrpSpPr/>
        <p:nvPr/>
      </p:nvGrpSpPr>
      <p:grpSpPr>
        <a:xfrm>
          <a:off x="0" y="0"/>
          <a:ext cx="0" cy="0"/>
          <a:chOff x="0" y="0"/>
          <a:chExt cx="0" cy="0"/>
        </a:xfrm>
      </p:grpSpPr>
      <p:sp>
        <p:nvSpPr>
          <p:cNvPr id="188" name="Google Shape;188;p29"/>
          <p:cNvSpPr/>
          <p:nvPr/>
        </p:nvSpPr>
        <p:spPr>
          <a:xfrm>
            <a:off x="218475" y="1597975"/>
            <a:ext cx="8520600" cy="32127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9"/>
          <p:cNvSpPr txBox="1"/>
          <p:nvPr>
            <p:ph idx="1" type="body"/>
          </p:nvPr>
        </p:nvSpPr>
        <p:spPr>
          <a:xfrm>
            <a:off x="311700" y="1727100"/>
            <a:ext cx="8520600" cy="3416400"/>
          </a:xfrm>
          <a:prstGeom prst="rect">
            <a:avLst/>
          </a:prstGeom>
        </p:spPr>
        <p:txBody>
          <a:bodyPr anchorCtr="0" anchor="t" bIns="91425" lIns="91425" spcFirstLastPara="1" rIns="91425" wrap="square" tIns="91425">
            <a:normAutofit/>
          </a:bodyPr>
          <a:lstStyle/>
          <a:p>
            <a:pPr indent="0" lvl="0" marL="228600" rtl="0" algn="l">
              <a:lnSpc>
                <a:spcPct val="120000"/>
              </a:lnSpc>
              <a:spcBef>
                <a:spcPts val="0"/>
              </a:spcBef>
              <a:spcAft>
                <a:spcPts val="0"/>
              </a:spcAft>
              <a:buNone/>
            </a:pPr>
            <a:r>
              <a:rPr lang="en" sz="3600">
                <a:solidFill>
                  <a:schemeClr val="dk1"/>
                </a:solidFill>
                <a:latin typeface="Questrial"/>
                <a:ea typeface="Questrial"/>
                <a:cs typeface="Questrial"/>
                <a:sym typeface="Questrial"/>
              </a:rPr>
              <a:t>How are we going to complete the task? </a:t>
            </a:r>
            <a:endParaRPr sz="2400">
              <a:solidFill>
                <a:schemeClr val="lt1"/>
              </a:solidFill>
              <a:latin typeface="Questrial"/>
              <a:ea typeface="Questrial"/>
              <a:cs typeface="Questrial"/>
              <a:sym typeface="Questrial"/>
            </a:endParaRPr>
          </a:p>
          <a:p>
            <a:pPr indent="0" lvl="0" marL="228600" rtl="0" algn="l">
              <a:lnSpc>
                <a:spcPct val="120000"/>
              </a:lnSpc>
              <a:spcBef>
                <a:spcPts val="1000"/>
              </a:spcBef>
              <a:spcAft>
                <a:spcPts val="0"/>
              </a:spcAft>
              <a:buNone/>
            </a:pPr>
            <a:r>
              <a:rPr lang="en" sz="3600">
                <a:solidFill>
                  <a:schemeClr val="dk1"/>
                </a:solidFill>
                <a:latin typeface="Questrial"/>
                <a:ea typeface="Questrial"/>
                <a:cs typeface="Questrial"/>
                <a:sym typeface="Questrial"/>
              </a:rPr>
              <a:t>What materials will we use?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3" name="Shape 193"/>
        <p:cNvGrpSpPr/>
        <p:nvPr/>
      </p:nvGrpSpPr>
      <p:grpSpPr>
        <a:xfrm>
          <a:off x="0" y="0"/>
          <a:ext cx="0" cy="0"/>
          <a:chOff x="0" y="0"/>
          <a:chExt cx="0" cy="0"/>
        </a:xfrm>
      </p:grpSpPr>
      <p:sp>
        <p:nvSpPr>
          <p:cNvPr id="194" name="Google Shape;194;p30"/>
          <p:cNvSpPr/>
          <p:nvPr/>
        </p:nvSpPr>
        <p:spPr>
          <a:xfrm>
            <a:off x="482725" y="1731150"/>
            <a:ext cx="8520600" cy="3062700"/>
          </a:xfrm>
          <a:prstGeom prst="roundRect">
            <a:avLst>
              <a:gd fmla="val 16667" name="adj"/>
            </a:avLst>
          </a:prstGeom>
          <a:gradFill>
            <a:gsLst>
              <a:gs pos="0">
                <a:srgbClr val="BFBFBF"/>
              </a:gs>
              <a:gs pos="100000">
                <a:srgbClr val="737373"/>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0"/>
          <p:cNvSpPr txBox="1"/>
          <p:nvPr>
            <p:ph idx="1" type="body"/>
          </p:nvPr>
        </p:nvSpPr>
        <p:spPr>
          <a:xfrm>
            <a:off x="789850" y="1731150"/>
            <a:ext cx="8520600" cy="34164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Clr>
                <a:schemeClr val="dk1"/>
              </a:buClr>
              <a:buFont typeface="Arial"/>
              <a:buNone/>
            </a:pPr>
            <a:r>
              <a:rPr lang="en" sz="2775">
                <a:solidFill>
                  <a:srgbClr val="000000"/>
                </a:solidFill>
                <a:latin typeface="Questrial"/>
                <a:ea typeface="Questrial"/>
                <a:cs typeface="Questrial"/>
                <a:sym typeface="Questrial"/>
              </a:rPr>
              <a:t>“Swatter” should include the following elements:</a:t>
            </a:r>
            <a:endParaRPr sz="2775">
              <a:solidFill>
                <a:srgbClr val="000000"/>
              </a:solidFill>
              <a:latin typeface="Questrial"/>
              <a:ea typeface="Questrial"/>
              <a:cs typeface="Questrial"/>
              <a:sym typeface="Questrial"/>
            </a:endParaRPr>
          </a:p>
          <a:p>
            <a:pPr indent="-186133" lvl="0" marL="228600" rtl="0" algn="l">
              <a:lnSpc>
                <a:spcPct val="100000"/>
              </a:lnSpc>
              <a:spcBef>
                <a:spcPts val="1000"/>
              </a:spcBef>
              <a:spcAft>
                <a:spcPts val="0"/>
              </a:spcAft>
              <a:buClr>
                <a:srgbClr val="000000"/>
              </a:buClr>
              <a:buSzPts val="2800"/>
              <a:buFont typeface="Noto Sans Symbols"/>
              <a:buChar char="❑"/>
            </a:pPr>
            <a:r>
              <a:rPr lang="en" sz="2800">
                <a:solidFill>
                  <a:schemeClr val="dk1"/>
                </a:solidFill>
                <a:latin typeface="Questrial"/>
                <a:ea typeface="Questrial"/>
                <a:cs typeface="Questrial"/>
                <a:sym typeface="Questrial"/>
              </a:rPr>
              <a:t>Must be flexible, yet strong</a:t>
            </a:r>
            <a:endParaRPr sz="2800">
              <a:solidFill>
                <a:schemeClr val="dk1"/>
              </a:solidFill>
              <a:latin typeface="Questrial"/>
              <a:ea typeface="Questrial"/>
              <a:cs typeface="Questrial"/>
              <a:sym typeface="Questrial"/>
            </a:endParaRPr>
          </a:p>
          <a:p>
            <a:pPr indent="-186133" lvl="0" marL="228600" rtl="0" algn="l">
              <a:lnSpc>
                <a:spcPct val="100000"/>
              </a:lnSpc>
              <a:spcBef>
                <a:spcPts val="1000"/>
              </a:spcBef>
              <a:spcAft>
                <a:spcPts val="0"/>
              </a:spcAft>
              <a:buClr>
                <a:srgbClr val="000000"/>
              </a:buClr>
              <a:buSzPts val="2800"/>
              <a:buFont typeface="Noto Sans Symbols"/>
              <a:buChar char="❑"/>
            </a:pPr>
            <a:r>
              <a:rPr lang="en" sz="2800">
                <a:solidFill>
                  <a:srgbClr val="000000"/>
                </a:solidFill>
                <a:latin typeface="Questrial"/>
                <a:ea typeface="Questrial"/>
                <a:cs typeface="Questrial"/>
                <a:sym typeface="Questrial"/>
              </a:rPr>
              <a:t>Have a reach of at least 1 yard (3 feet)</a:t>
            </a:r>
            <a:endParaRPr sz="2800">
              <a:solidFill>
                <a:srgbClr val="000000"/>
              </a:solidFill>
              <a:latin typeface="Questrial"/>
              <a:ea typeface="Questrial"/>
              <a:cs typeface="Questrial"/>
              <a:sym typeface="Questrial"/>
            </a:endParaRPr>
          </a:p>
          <a:p>
            <a:pPr indent="-186133" lvl="0" marL="228600" rtl="0" algn="l">
              <a:lnSpc>
                <a:spcPct val="100000"/>
              </a:lnSpc>
              <a:spcBef>
                <a:spcPts val="1000"/>
              </a:spcBef>
              <a:spcAft>
                <a:spcPts val="0"/>
              </a:spcAft>
              <a:buClr>
                <a:srgbClr val="000000"/>
              </a:buClr>
              <a:buSzPts val="2800"/>
              <a:buFont typeface="Noto Sans Symbols"/>
              <a:buChar char="❑"/>
            </a:pPr>
            <a:r>
              <a:rPr lang="en" sz="2800">
                <a:solidFill>
                  <a:srgbClr val="000000"/>
                </a:solidFill>
                <a:latin typeface="Questrial"/>
                <a:ea typeface="Questrial"/>
                <a:cs typeface="Questrial"/>
                <a:sym typeface="Questrial"/>
              </a:rPr>
              <a:t>Include a “catch and release” system</a:t>
            </a:r>
            <a:endParaRPr sz="2800">
              <a:solidFill>
                <a:srgbClr val="000000"/>
              </a:solidFill>
              <a:latin typeface="Questrial"/>
              <a:ea typeface="Questrial"/>
              <a:cs typeface="Questrial"/>
              <a:sym typeface="Questrial"/>
            </a:endParaRPr>
          </a:p>
          <a:p>
            <a:pPr indent="-186133" lvl="0" marL="228600" rtl="0" algn="l">
              <a:lnSpc>
                <a:spcPct val="100000"/>
              </a:lnSpc>
              <a:spcBef>
                <a:spcPts val="1000"/>
              </a:spcBef>
              <a:spcAft>
                <a:spcPts val="0"/>
              </a:spcAft>
              <a:buClr>
                <a:srgbClr val="000000"/>
              </a:buClr>
              <a:buSzPts val="2800"/>
              <a:buFont typeface="Noto Sans Symbols"/>
              <a:buChar char="❑"/>
            </a:pPr>
            <a:r>
              <a:rPr lang="en" sz="2800">
                <a:solidFill>
                  <a:srgbClr val="000000"/>
                </a:solidFill>
                <a:latin typeface="Questrial"/>
                <a:ea typeface="Questrial"/>
                <a:cs typeface="Questrial"/>
                <a:sym typeface="Questrial"/>
              </a:rPr>
              <a:t>Fully flip the switch (light switch)</a:t>
            </a:r>
            <a:endParaRPr sz="2800">
              <a:solidFill>
                <a:srgbClr val="000000"/>
              </a:solidFill>
              <a:latin typeface="Questrial"/>
              <a:ea typeface="Questrial"/>
              <a:cs typeface="Questrial"/>
              <a:sym typeface="Questrial"/>
            </a:endParaRPr>
          </a:p>
          <a:p>
            <a:pPr indent="-186133" lvl="0" marL="228600" rtl="0" algn="l">
              <a:lnSpc>
                <a:spcPct val="100000"/>
              </a:lnSpc>
              <a:spcBef>
                <a:spcPts val="1000"/>
              </a:spcBef>
              <a:spcAft>
                <a:spcPts val="0"/>
              </a:spcAft>
              <a:buClr>
                <a:srgbClr val="000000"/>
              </a:buClr>
              <a:buSzPts val="2800"/>
              <a:buFont typeface="Questrial"/>
              <a:buChar char="❑"/>
            </a:pPr>
            <a:r>
              <a:rPr lang="en" sz="2800">
                <a:solidFill>
                  <a:srgbClr val="000000"/>
                </a:solidFill>
                <a:latin typeface="Questrial"/>
                <a:ea typeface="Questrial"/>
                <a:cs typeface="Questrial"/>
                <a:sym typeface="Questrial"/>
              </a:rPr>
              <a:t>Be attached to the end of a ruler/yardstick</a:t>
            </a:r>
            <a:endParaRPr sz="2800">
              <a:solidFill>
                <a:srgbClr val="000000"/>
              </a:solidFill>
              <a:latin typeface="Questrial"/>
              <a:ea typeface="Questrial"/>
              <a:cs typeface="Questrial"/>
              <a:sym typeface="Questrial"/>
            </a:endParaRPr>
          </a:p>
          <a:p>
            <a:pPr indent="0" lvl="0" marL="0" rtl="0" algn="l">
              <a:spcBef>
                <a:spcPts val="0"/>
              </a:spcBef>
              <a:spcAft>
                <a:spcPts val="1200"/>
              </a:spcAft>
              <a:buNone/>
            </a:pPr>
            <a:r>
              <a:t/>
            </a:r>
            <a:endParaRPr>
              <a:highlight>
                <a:srgbClr val="000000"/>
              </a:highlight>
            </a:endParaRPr>
          </a:p>
        </p:txBody>
      </p:sp>
      <p:sp>
        <p:nvSpPr>
          <p:cNvPr id="196" name="Google Shape;196;p30"/>
          <p:cNvSpPr/>
          <p:nvPr/>
        </p:nvSpPr>
        <p:spPr>
          <a:xfrm>
            <a:off x="5947975" y="532675"/>
            <a:ext cx="3123900" cy="6492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STEAM DESIGN CHALLENGE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0" name="Shape 200"/>
        <p:cNvGrpSpPr/>
        <p:nvPr/>
      </p:nvGrpSpPr>
      <p:grpSpPr>
        <a:xfrm>
          <a:off x="0" y="0"/>
          <a:ext cx="0" cy="0"/>
          <a:chOff x="0" y="0"/>
          <a:chExt cx="0" cy="0"/>
        </a:xfrm>
      </p:grpSpPr>
      <p:sp>
        <p:nvSpPr>
          <p:cNvPr id="201" name="Google Shape;201;p31"/>
          <p:cNvSpPr/>
          <p:nvPr/>
        </p:nvSpPr>
        <p:spPr>
          <a:xfrm>
            <a:off x="532650" y="1764425"/>
            <a:ext cx="6575100" cy="30462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1"/>
          <p:cNvSpPr txBox="1"/>
          <p:nvPr>
            <p:ph idx="1" type="body"/>
          </p:nvPr>
        </p:nvSpPr>
        <p:spPr>
          <a:xfrm>
            <a:off x="777775" y="1764425"/>
            <a:ext cx="6246600" cy="3416400"/>
          </a:xfrm>
          <a:prstGeom prst="rect">
            <a:avLst/>
          </a:prstGeom>
        </p:spPr>
        <p:txBody>
          <a:bodyPr anchorCtr="0" anchor="t" bIns="91425" lIns="91425" spcFirstLastPara="1" rIns="91425" wrap="square" tIns="91425">
            <a:normAutofit lnSpcReduction="20000"/>
          </a:bodyPr>
          <a:lstStyle/>
          <a:p>
            <a:pPr indent="0" lvl="0" marL="0" rtl="0" algn="l">
              <a:lnSpc>
                <a:spcPct val="110000"/>
              </a:lnSpc>
              <a:spcBef>
                <a:spcPts val="0"/>
              </a:spcBef>
              <a:spcAft>
                <a:spcPts val="0"/>
              </a:spcAft>
              <a:buClr>
                <a:schemeClr val="dk1"/>
              </a:buClr>
              <a:buFont typeface="Arial"/>
              <a:buNone/>
            </a:pPr>
            <a:r>
              <a:rPr b="1" lang="en" sz="2400" u="sng">
                <a:solidFill>
                  <a:schemeClr val="dk1"/>
                </a:solidFill>
                <a:latin typeface="Questrial"/>
                <a:ea typeface="Questrial"/>
                <a:cs typeface="Questrial"/>
                <a:sym typeface="Questrial"/>
              </a:rPr>
              <a:t>Materials</a:t>
            </a:r>
            <a:r>
              <a:rPr lang="en" sz="2400">
                <a:solidFill>
                  <a:schemeClr val="dk1"/>
                </a:solidFill>
                <a:latin typeface="Questrial"/>
                <a:ea typeface="Questrial"/>
                <a:cs typeface="Questrial"/>
                <a:sym typeface="Questrial"/>
              </a:rPr>
              <a:t>:</a:t>
            </a:r>
            <a:endParaRPr sz="2400">
              <a:solidFill>
                <a:schemeClr val="lt1"/>
              </a:solidFill>
              <a:latin typeface="Questrial"/>
              <a:ea typeface="Questrial"/>
              <a:cs typeface="Questrial"/>
              <a:sym typeface="Questrial"/>
            </a:endParaRPr>
          </a:p>
          <a:p>
            <a:pPr indent="-127000" lvl="0" marL="228600" rtl="0" algn="l">
              <a:lnSpc>
                <a:spcPct val="110000"/>
              </a:lnSpc>
              <a:spcBef>
                <a:spcPts val="1000"/>
              </a:spcBef>
              <a:spcAft>
                <a:spcPts val="0"/>
              </a:spcAft>
              <a:buClr>
                <a:schemeClr val="dk1"/>
              </a:buClr>
              <a:buSzPts val="1400"/>
              <a:buChar char="•"/>
            </a:pPr>
            <a:r>
              <a:rPr lang="en" sz="1400">
                <a:solidFill>
                  <a:schemeClr val="dk1"/>
                </a:solidFill>
                <a:latin typeface="Questrial"/>
                <a:ea typeface="Questrial"/>
                <a:cs typeface="Questrial"/>
                <a:sym typeface="Questrial"/>
              </a:rPr>
              <a:t>Aluminum Foil (1 sheet)</a:t>
            </a:r>
            <a:endParaRPr sz="1400">
              <a:solidFill>
                <a:schemeClr val="dk1"/>
              </a:solidFill>
              <a:latin typeface="Questrial"/>
              <a:ea typeface="Questrial"/>
              <a:cs typeface="Questrial"/>
              <a:sym typeface="Questrial"/>
            </a:endParaRPr>
          </a:p>
          <a:p>
            <a:pPr indent="-127000" lvl="0" marL="228600" rtl="0" algn="l">
              <a:lnSpc>
                <a:spcPct val="110000"/>
              </a:lnSpc>
              <a:spcBef>
                <a:spcPts val="1000"/>
              </a:spcBef>
              <a:spcAft>
                <a:spcPts val="0"/>
              </a:spcAft>
              <a:buClr>
                <a:schemeClr val="dk1"/>
              </a:buClr>
              <a:buSzPts val="1400"/>
              <a:buChar char="•"/>
            </a:pPr>
            <a:r>
              <a:rPr lang="en" sz="1400">
                <a:solidFill>
                  <a:schemeClr val="dk1"/>
                </a:solidFill>
                <a:latin typeface="Questrial"/>
                <a:ea typeface="Questrial"/>
                <a:cs typeface="Questrial"/>
                <a:sym typeface="Questrial"/>
              </a:rPr>
              <a:t>Plastic Page Protector (1 sheet)</a:t>
            </a:r>
            <a:endParaRPr sz="1400">
              <a:solidFill>
                <a:schemeClr val="lt1"/>
              </a:solidFill>
              <a:latin typeface="Questrial"/>
              <a:ea typeface="Questrial"/>
              <a:cs typeface="Questrial"/>
              <a:sym typeface="Questrial"/>
            </a:endParaRPr>
          </a:p>
          <a:p>
            <a:pPr indent="-127000" lvl="0" marL="228600" rtl="0" algn="l">
              <a:lnSpc>
                <a:spcPct val="110000"/>
              </a:lnSpc>
              <a:spcBef>
                <a:spcPts val="1000"/>
              </a:spcBef>
              <a:spcAft>
                <a:spcPts val="0"/>
              </a:spcAft>
              <a:buClr>
                <a:schemeClr val="dk1"/>
              </a:buClr>
              <a:buSzPts val="1400"/>
              <a:buChar char="•"/>
            </a:pPr>
            <a:r>
              <a:rPr lang="en" sz="1400">
                <a:solidFill>
                  <a:schemeClr val="dk1"/>
                </a:solidFill>
                <a:latin typeface="Questrial"/>
                <a:ea typeface="Questrial"/>
                <a:cs typeface="Questrial"/>
                <a:sym typeface="Questrial"/>
              </a:rPr>
              <a:t>Rubber Bands (6 assorted sizes)</a:t>
            </a:r>
            <a:endParaRPr sz="1400">
              <a:solidFill>
                <a:schemeClr val="lt1"/>
              </a:solidFill>
              <a:latin typeface="Questrial"/>
              <a:ea typeface="Questrial"/>
              <a:cs typeface="Questrial"/>
              <a:sym typeface="Questrial"/>
            </a:endParaRPr>
          </a:p>
          <a:p>
            <a:pPr indent="-127000" lvl="0" marL="228600" rtl="0" algn="l">
              <a:lnSpc>
                <a:spcPct val="110000"/>
              </a:lnSpc>
              <a:spcBef>
                <a:spcPts val="1000"/>
              </a:spcBef>
              <a:spcAft>
                <a:spcPts val="0"/>
              </a:spcAft>
              <a:buClr>
                <a:schemeClr val="dk1"/>
              </a:buClr>
              <a:buSzPts val="1400"/>
              <a:buChar char="•"/>
            </a:pPr>
            <a:r>
              <a:rPr lang="en" sz="1400">
                <a:solidFill>
                  <a:schemeClr val="dk1"/>
                </a:solidFill>
                <a:latin typeface="Questrial"/>
                <a:ea typeface="Questrial"/>
                <a:cs typeface="Questrial"/>
                <a:sym typeface="Questrial"/>
              </a:rPr>
              <a:t>Wooden dowel rod  (1) (preferred, could substitute an unsharpened pencil)</a:t>
            </a:r>
            <a:endParaRPr sz="1400">
              <a:solidFill>
                <a:schemeClr val="dk1"/>
              </a:solidFill>
              <a:latin typeface="Questrial"/>
              <a:ea typeface="Questrial"/>
              <a:cs typeface="Questrial"/>
              <a:sym typeface="Questrial"/>
            </a:endParaRPr>
          </a:p>
          <a:p>
            <a:pPr indent="-127000" lvl="0" marL="228600" rtl="0" algn="l">
              <a:lnSpc>
                <a:spcPct val="110000"/>
              </a:lnSpc>
              <a:spcBef>
                <a:spcPts val="1000"/>
              </a:spcBef>
              <a:spcAft>
                <a:spcPts val="0"/>
              </a:spcAft>
              <a:buClr>
                <a:schemeClr val="dk1"/>
              </a:buClr>
              <a:buSzPts val="1400"/>
              <a:buChar char="•"/>
            </a:pPr>
            <a:r>
              <a:rPr lang="en" sz="1400">
                <a:solidFill>
                  <a:schemeClr val="dk1"/>
                </a:solidFill>
                <a:latin typeface="Questrial"/>
                <a:ea typeface="Questrial"/>
                <a:cs typeface="Questrial"/>
                <a:sym typeface="Questrial"/>
              </a:rPr>
              <a:t>1 Yard of Duct Tape (preferred, could also use Masking or Scotch Tape)</a:t>
            </a:r>
            <a:endParaRPr sz="1400">
              <a:solidFill>
                <a:schemeClr val="dk1"/>
              </a:solidFill>
              <a:latin typeface="Questrial"/>
              <a:ea typeface="Questrial"/>
              <a:cs typeface="Questrial"/>
              <a:sym typeface="Questrial"/>
            </a:endParaRPr>
          </a:p>
          <a:p>
            <a:pPr indent="-127000" lvl="0" marL="228600" rtl="0" algn="l">
              <a:lnSpc>
                <a:spcPct val="110000"/>
              </a:lnSpc>
              <a:spcBef>
                <a:spcPts val="1000"/>
              </a:spcBef>
              <a:spcAft>
                <a:spcPts val="0"/>
              </a:spcAft>
              <a:buClr>
                <a:schemeClr val="dk1"/>
              </a:buClr>
              <a:buSzPts val="1400"/>
              <a:buFont typeface="Questrial"/>
              <a:buChar char="•"/>
            </a:pPr>
            <a:r>
              <a:rPr lang="en" sz="1400">
                <a:solidFill>
                  <a:schemeClr val="dk1"/>
                </a:solidFill>
                <a:latin typeface="Questrial"/>
                <a:ea typeface="Questrial"/>
                <a:cs typeface="Questrial"/>
                <a:sym typeface="Questrial"/>
              </a:rPr>
              <a:t> “Mystery Material” (ONE additional material that may have been on board)</a:t>
            </a:r>
            <a:endParaRPr sz="1400">
              <a:solidFill>
                <a:schemeClr val="dk1"/>
              </a:solidFill>
              <a:latin typeface="Questrial"/>
              <a:ea typeface="Questrial"/>
              <a:cs typeface="Questrial"/>
              <a:sym typeface="Questrial"/>
            </a:endParaRPr>
          </a:p>
          <a:p>
            <a:pPr indent="0" lvl="0" marL="0" rtl="0" algn="l">
              <a:lnSpc>
                <a:spcPct val="110000"/>
              </a:lnSpc>
              <a:spcBef>
                <a:spcPts val="1000"/>
              </a:spcBef>
              <a:spcAft>
                <a:spcPts val="0"/>
              </a:spcAft>
              <a:buNone/>
            </a:pPr>
            <a:r>
              <a:rPr b="1" lang="en" sz="1400">
                <a:solidFill>
                  <a:schemeClr val="dk1"/>
                </a:solidFill>
                <a:latin typeface="Questrial"/>
                <a:ea typeface="Questrial"/>
                <a:cs typeface="Questrial"/>
                <a:sym typeface="Questrial"/>
              </a:rPr>
              <a:t>Construction Tools </a:t>
            </a:r>
            <a:r>
              <a:rPr lang="en" sz="1400">
                <a:solidFill>
                  <a:schemeClr val="dk1"/>
                </a:solidFill>
                <a:latin typeface="Questrial"/>
                <a:ea typeface="Questrial"/>
                <a:cs typeface="Questrial"/>
                <a:sym typeface="Questrial"/>
              </a:rPr>
              <a:t>(Not allowed in solution):</a:t>
            </a:r>
            <a:r>
              <a:rPr lang="en" sz="1400">
                <a:solidFill>
                  <a:schemeClr val="lt1"/>
                </a:solidFill>
                <a:latin typeface="Questrial"/>
                <a:ea typeface="Questrial"/>
                <a:cs typeface="Questrial"/>
                <a:sym typeface="Questrial"/>
              </a:rPr>
              <a:t>  </a:t>
            </a:r>
            <a:r>
              <a:rPr lang="en" sz="1400">
                <a:solidFill>
                  <a:srgbClr val="000000"/>
                </a:solidFill>
                <a:latin typeface="Questrial"/>
                <a:ea typeface="Questrial"/>
                <a:cs typeface="Questrial"/>
                <a:sym typeface="Questrial"/>
              </a:rPr>
              <a:t>S</a:t>
            </a:r>
            <a:r>
              <a:rPr lang="en" sz="1400">
                <a:solidFill>
                  <a:schemeClr val="dk1"/>
                </a:solidFill>
                <a:latin typeface="Questrial"/>
                <a:ea typeface="Questrial"/>
                <a:cs typeface="Questrial"/>
                <a:sym typeface="Questrial"/>
              </a:rPr>
              <a:t>cissors and Ruler</a:t>
            </a:r>
            <a:endParaRPr sz="2400">
              <a:solidFill>
                <a:schemeClr val="dk1"/>
              </a:solidFill>
              <a:latin typeface="Questrial"/>
              <a:ea typeface="Questrial"/>
              <a:cs typeface="Questrial"/>
              <a:sym typeface="Questrial"/>
            </a:endParaRPr>
          </a:p>
          <a:p>
            <a:pPr indent="0" lvl="0" marL="0" rtl="0" algn="l">
              <a:lnSpc>
                <a:spcPct val="110000"/>
              </a:lnSpc>
              <a:spcBef>
                <a:spcPts val="0"/>
              </a:spcBef>
              <a:spcAft>
                <a:spcPts val="0"/>
              </a:spcAft>
              <a:buNone/>
            </a:pPr>
            <a:r>
              <a:t/>
            </a:r>
            <a:endParaRPr sz="2400">
              <a:solidFill>
                <a:schemeClr val="dk1"/>
              </a:solidFill>
              <a:latin typeface="Questrial"/>
              <a:ea typeface="Questrial"/>
              <a:cs typeface="Questrial"/>
              <a:sym typeface="Questrial"/>
            </a:endParaRPr>
          </a:p>
        </p:txBody>
      </p:sp>
      <p:sp>
        <p:nvSpPr>
          <p:cNvPr id="203" name="Google Shape;203;p31"/>
          <p:cNvSpPr/>
          <p:nvPr/>
        </p:nvSpPr>
        <p:spPr>
          <a:xfrm>
            <a:off x="7307450" y="1614625"/>
            <a:ext cx="1731000" cy="31293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0000"/>
              </a:lnSpc>
              <a:spcBef>
                <a:spcPts val="0"/>
              </a:spcBef>
              <a:spcAft>
                <a:spcPts val="0"/>
              </a:spcAft>
              <a:buClr>
                <a:schemeClr val="dk1"/>
              </a:buClr>
              <a:buSzPts val="1100"/>
              <a:buFont typeface="Arial"/>
              <a:buNone/>
            </a:pPr>
            <a:r>
              <a:rPr b="1" lang="en" sz="2400" u="sng">
                <a:solidFill>
                  <a:schemeClr val="dk1"/>
                </a:solidFill>
                <a:latin typeface="Questrial"/>
                <a:ea typeface="Questrial"/>
                <a:cs typeface="Questrial"/>
                <a:sym typeface="Questrial"/>
              </a:rPr>
              <a:t>Time</a:t>
            </a:r>
            <a:r>
              <a:rPr lang="en" sz="2400">
                <a:solidFill>
                  <a:schemeClr val="dk1"/>
                </a:solidFill>
                <a:latin typeface="Questrial"/>
                <a:ea typeface="Questrial"/>
                <a:cs typeface="Questrial"/>
                <a:sym typeface="Questrial"/>
              </a:rPr>
              <a:t>:</a:t>
            </a:r>
            <a:endParaRPr sz="2400">
              <a:solidFill>
                <a:schemeClr val="dk1"/>
              </a:solidFill>
              <a:latin typeface="Questrial"/>
              <a:ea typeface="Questrial"/>
              <a:cs typeface="Questrial"/>
              <a:sym typeface="Questrial"/>
            </a:endParaRPr>
          </a:p>
          <a:p>
            <a:pPr indent="-309322" lvl="0" marL="457200" rtl="0" algn="l">
              <a:lnSpc>
                <a:spcPct val="110000"/>
              </a:lnSpc>
              <a:spcBef>
                <a:spcPts val="0"/>
              </a:spcBef>
              <a:spcAft>
                <a:spcPts val="0"/>
              </a:spcAft>
              <a:buClr>
                <a:schemeClr val="dk1"/>
              </a:buClr>
              <a:buSzPts val="1271"/>
              <a:buFont typeface="Questrial"/>
              <a:buChar char="●"/>
            </a:pPr>
            <a:r>
              <a:rPr lang="en" sz="1271">
                <a:solidFill>
                  <a:schemeClr val="dk1"/>
                </a:solidFill>
                <a:latin typeface="Questrial"/>
                <a:ea typeface="Questrial"/>
                <a:cs typeface="Questrial"/>
                <a:sym typeface="Questrial"/>
              </a:rPr>
              <a:t>5 minutes to plan individually</a:t>
            </a:r>
            <a:endParaRPr sz="1271">
              <a:solidFill>
                <a:schemeClr val="dk1"/>
              </a:solidFill>
              <a:latin typeface="Questrial"/>
              <a:ea typeface="Questrial"/>
              <a:cs typeface="Questrial"/>
              <a:sym typeface="Questrial"/>
            </a:endParaRPr>
          </a:p>
          <a:p>
            <a:pPr indent="-309322" lvl="0" marL="457200" rtl="0" algn="l">
              <a:lnSpc>
                <a:spcPct val="110000"/>
              </a:lnSpc>
              <a:spcBef>
                <a:spcPts val="0"/>
              </a:spcBef>
              <a:spcAft>
                <a:spcPts val="0"/>
              </a:spcAft>
              <a:buClr>
                <a:schemeClr val="dk1"/>
              </a:buClr>
              <a:buSzPts val="1271"/>
              <a:buFont typeface="Questrial"/>
              <a:buChar char="●"/>
            </a:pPr>
            <a:r>
              <a:rPr lang="en" sz="1271">
                <a:solidFill>
                  <a:schemeClr val="dk1"/>
                </a:solidFill>
                <a:latin typeface="Questrial"/>
                <a:ea typeface="Questrial"/>
                <a:cs typeface="Questrial"/>
                <a:sym typeface="Questrial"/>
              </a:rPr>
              <a:t>10 minutes to plan collaboratively</a:t>
            </a:r>
            <a:endParaRPr sz="1271">
              <a:solidFill>
                <a:schemeClr val="dk1"/>
              </a:solidFill>
              <a:latin typeface="Questrial"/>
              <a:ea typeface="Questrial"/>
              <a:cs typeface="Questrial"/>
              <a:sym typeface="Questrial"/>
            </a:endParaRPr>
          </a:p>
          <a:p>
            <a:pPr indent="-309322" lvl="0" marL="457200" rtl="0" algn="l">
              <a:lnSpc>
                <a:spcPct val="110000"/>
              </a:lnSpc>
              <a:spcBef>
                <a:spcPts val="0"/>
              </a:spcBef>
              <a:spcAft>
                <a:spcPts val="0"/>
              </a:spcAft>
              <a:buClr>
                <a:schemeClr val="dk1"/>
              </a:buClr>
              <a:buSzPts val="1271"/>
              <a:buFont typeface="Questrial"/>
              <a:buChar char="●"/>
            </a:pPr>
            <a:r>
              <a:rPr lang="en" sz="1271">
                <a:solidFill>
                  <a:schemeClr val="dk1"/>
                </a:solidFill>
                <a:latin typeface="Questrial"/>
                <a:ea typeface="Questrial"/>
                <a:cs typeface="Questrial"/>
                <a:sym typeface="Questrial"/>
              </a:rPr>
              <a:t>30 minutes to build</a:t>
            </a:r>
            <a:endParaRPr sz="2400">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 name="Shape 57"/>
        <p:cNvGrpSpPr/>
        <p:nvPr/>
      </p:nvGrpSpPr>
      <p:grpSpPr>
        <a:xfrm>
          <a:off x="0" y="0"/>
          <a:ext cx="0" cy="0"/>
          <a:chOff x="0" y="0"/>
          <a:chExt cx="0" cy="0"/>
        </a:xfrm>
      </p:grpSpPr>
      <p:sp>
        <p:nvSpPr>
          <p:cNvPr id="58" name="Google Shape;58;p14"/>
          <p:cNvSpPr/>
          <p:nvPr/>
        </p:nvSpPr>
        <p:spPr>
          <a:xfrm>
            <a:off x="345800" y="1123800"/>
            <a:ext cx="4905900" cy="3479400"/>
          </a:xfrm>
          <a:prstGeom prst="roundRect">
            <a:avLst>
              <a:gd fmla="val 16667" name="adj"/>
            </a:avLst>
          </a:prstGeom>
          <a:gradFill>
            <a:gsLst>
              <a:gs pos="0">
                <a:srgbClr val="BFBFBF"/>
              </a:gs>
              <a:gs pos="100000">
                <a:srgbClr val="737373"/>
              </a:gs>
            </a:gsLst>
            <a:path path="circle">
              <a:fillToRect b="50%" l="50%" r="50%" t="50%"/>
            </a:path>
            <a:tileRect/>
          </a:gra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Century Gothic"/>
              <a:buChar char="●"/>
            </a:pPr>
            <a:r>
              <a:rPr lang="en" sz="2000">
                <a:latin typeface="Century Gothic"/>
                <a:ea typeface="Century Gothic"/>
                <a:cs typeface="Century Gothic"/>
                <a:sym typeface="Century Gothic"/>
              </a:rPr>
              <a:t>Introduction</a:t>
            </a:r>
            <a:endParaRPr sz="2000">
              <a:latin typeface="Century Gothic"/>
              <a:ea typeface="Century Gothic"/>
              <a:cs typeface="Century Gothic"/>
              <a:sym typeface="Century Gothic"/>
            </a:endParaRPr>
          </a:p>
          <a:p>
            <a:pPr indent="-355600" lvl="1" marL="914400" rtl="0" algn="l">
              <a:spcBef>
                <a:spcPts val="0"/>
              </a:spcBef>
              <a:spcAft>
                <a:spcPts val="0"/>
              </a:spcAft>
              <a:buSzPts val="2000"/>
              <a:buFont typeface="Century Gothic"/>
              <a:buChar char="○"/>
            </a:pPr>
            <a:r>
              <a:rPr lang="en" sz="2000">
                <a:latin typeface="Century Gothic"/>
                <a:ea typeface="Century Gothic"/>
                <a:cs typeface="Century Gothic"/>
                <a:sym typeface="Century Gothic"/>
              </a:rPr>
              <a:t>Miranda Meadows</a:t>
            </a:r>
            <a:endParaRPr sz="2000">
              <a:latin typeface="Century Gothic"/>
              <a:ea typeface="Century Gothic"/>
              <a:cs typeface="Century Gothic"/>
              <a:sym typeface="Century Gothic"/>
            </a:endParaRPr>
          </a:p>
          <a:p>
            <a:pPr indent="-355600" lvl="2" marL="1371600" rtl="0" algn="l">
              <a:spcBef>
                <a:spcPts val="0"/>
              </a:spcBef>
              <a:spcAft>
                <a:spcPts val="0"/>
              </a:spcAft>
              <a:buSzPts val="2000"/>
              <a:buFont typeface="Century Gothic"/>
              <a:buChar char="■"/>
            </a:pPr>
            <a:r>
              <a:rPr lang="en" sz="2000">
                <a:latin typeface="Century Gothic"/>
                <a:ea typeface="Century Gothic"/>
                <a:cs typeface="Century Gothic"/>
                <a:sym typeface="Century Gothic"/>
              </a:rPr>
              <a:t>Second Grade Teacher</a:t>
            </a:r>
            <a:endParaRPr sz="2000">
              <a:latin typeface="Century Gothic"/>
              <a:ea typeface="Century Gothic"/>
              <a:cs typeface="Century Gothic"/>
              <a:sym typeface="Century Gothic"/>
            </a:endParaRPr>
          </a:p>
          <a:p>
            <a:pPr indent="-355600" lvl="1" marL="914400" rtl="0" algn="l">
              <a:spcBef>
                <a:spcPts val="0"/>
              </a:spcBef>
              <a:spcAft>
                <a:spcPts val="0"/>
              </a:spcAft>
              <a:buSzPts val="2000"/>
              <a:buFont typeface="Century Gothic"/>
              <a:buChar char="○"/>
            </a:pPr>
            <a:r>
              <a:rPr lang="en" sz="2000">
                <a:latin typeface="Century Gothic"/>
                <a:ea typeface="Century Gothic"/>
                <a:cs typeface="Century Gothic"/>
                <a:sym typeface="Century Gothic"/>
              </a:rPr>
              <a:t>Megan Tucker</a:t>
            </a:r>
            <a:endParaRPr sz="2000">
              <a:latin typeface="Century Gothic"/>
              <a:ea typeface="Century Gothic"/>
              <a:cs typeface="Century Gothic"/>
              <a:sym typeface="Century Gothic"/>
            </a:endParaRPr>
          </a:p>
          <a:p>
            <a:pPr indent="-355600" lvl="2" marL="1371600" rtl="0" algn="l">
              <a:spcBef>
                <a:spcPts val="0"/>
              </a:spcBef>
              <a:spcAft>
                <a:spcPts val="0"/>
              </a:spcAft>
              <a:buSzPts val="2000"/>
              <a:buFont typeface="Century Gothic"/>
              <a:buChar char="■"/>
            </a:pPr>
            <a:r>
              <a:rPr lang="en" sz="2000">
                <a:latin typeface="Century Gothic"/>
                <a:ea typeface="Century Gothic"/>
                <a:cs typeface="Century Gothic"/>
                <a:sym typeface="Century Gothic"/>
              </a:rPr>
              <a:t>STEAM </a:t>
            </a:r>
            <a:r>
              <a:rPr lang="en" sz="2000">
                <a:latin typeface="Century Gothic"/>
                <a:ea typeface="Century Gothic"/>
                <a:cs typeface="Century Gothic"/>
                <a:sym typeface="Century Gothic"/>
              </a:rPr>
              <a:t>Specialist</a:t>
            </a:r>
            <a:r>
              <a:rPr lang="en" sz="2000">
                <a:latin typeface="Century Gothic"/>
                <a:ea typeface="Century Gothic"/>
                <a:cs typeface="Century Gothic"/>
                <a:sym typeface="Century Gothic"/>
              </a:rPr>
              <a:t>/ Many hats</a:t>
            </a:r>
            <a:endParaRPr sz="2000">
              <a:latin typeface="Century Gothic"/>
              <a:ea typeface="Century Gothic"/>
              <a:cs typeface="Century Gothic"/>
              <a:sym typeface="Century Gothic"/>
            </a:endParaRPr>
          </a:p>
          <a:p>
            <a:pPr indent="-355600" lvl="1" marL="914400" rtl="0" algn="l">
              <a:spcBef>
                <a:spcPts val="0"/>
              </a:spcBef>
              <a:spcAft>
                <a:spcPts val="0"/>
              </a:spcAft>
              <a:buSzPts val="2000"/>
              <a:buFont typeface="Century Gothic"/>
              <a:buChar char="○"/>
            </a:pPr>
            <a:r>
              <a:rPr lang="en" sz="2000">
                <a:latin typeface="Century Gothic"/>
                <a:ea typeface="Century Gothic"/>
                <a:cs typeface="Century Gothic"/>
                <a:sym typeface="Century Gothic"/>
              </a:rPr>
              <a:t>Hillsboro Charter Academy</a:t>
            </a:r>
            <a:endParaRPr sz="2000">
              <a:latin typeface="Century Gothic"/>
              <a:ea typeface="Century Gothic"/>
              <a:cs typeface="Century Gothic"/>
              <a:sym typeface="Century Gothic"/>
            </a:endParaRPr>
          </a:p>
          <a:p>
            <a:pPr indent="0" lvl="0" marL="914400" rtl="0" algn="l">
              <a:spcBef>
                <a:spcPts val="0"/>
              </a:spcBef>
              <a:spcAft>
                <a:spcPts val="0"/>
              </a:spcAft>
              <a:buNone/>
            </a:pPr>
            <a:r>
              <a:t/>
            </a:r>
            <a:endParaRPr sz="2000">
              <a:latin typeface="Century Gothic"/>
              <a:ea typeface="Century Gothic"/>
              <a:cs typeface="Century Gothic"/>
              <a:sym typeface="Century Gothic"/>
            </a:endParaRPr>
          </a:p>
          <a:p>
            <a:pPr indent="-355600" lvl="0" marL="457200" rtl="0" algn="l">
              <a:spcBef>
                <a:spcPts val="0"/>
              </a:spcBef>
              <a:spcAft>
                <a:spcPts val="0"/>
              </a:spcAft>
              <a:buSzPts val="2000"/>
              <a:buFont typeface="Century Gothic"/>
              <a:buChar char="●"/>
            </a:pPr>
            <a:r>
              <a:rPr lang="en" sz="2000">
                <a:latin typeface="Century Gothic"/>
                <a:ea typeface="Century Gothic"/>
                <a:cs typeface="Century Gothic"/>
                <a:sym typeface="Century Gothic"/>
              </a:rPr>
              <a:t>Why we created this lesson</a:t>
            </a:r>
            <a:endParaRPr sz="2000">
              <a:latin typeface="Century Gothic"/>
              <a:ea typeface="Century Gothic"/>
              <a:cs typeface="Century Gothic"/>
              <a:sym typeface="Century Gothic"/>
            </a:endParaRPr>
          </a:p>
        </p:txBody>
      </p:sp>
      <p:pic>
        <p:nvPicPr>
          <p:cNvPr id="59" name="Google Shape;59;p14"/>
          <p:cNvPicPr preferRelativeResize="0"/>
          <p:nvPr/>
        </p:nvPicPr>
        <p:blipFill rotWithShape="1">
          <a:blip r:embed="rId4">
            <a:alphaModFix/>
          </a:blip>
          <a:srcRect b="21539" l="14773" r="29289" t="16135"/>
          <a:stretch/>
        </p:blipFill>
        <p:spPr>
          <a:xfrm>
            <a:off x="6766575" y="251450"/>
            <a:ext cx="2194548" cy="3260052"/>
          </a:xfrm>
          <a:prstGeom prst="rect">
            <a:avLst/>
          </a:prstGeom>
          <a:noFill/>
          <a:ln>
            <a:noFill/>
          </a:ln>
        </p:spPr>
      </p:pic>
      <p:pic>
        <p:nvPicPr>
          <p:cNvPr id="60" name="Google Shape;60;p14"/>
          <p:cNvPicPr preferRelativeResize="0"/>
          <p:nvPr/>
        </p:nvPicPr>
        <p:blipFill rotWithShape="1">
          <a:blip r:embed="rId5">
            <a:alphaModFix/>
          </a:blip>
          <a:srcRect b="0" l="15667" r="18999" t="0"/>
          <a:stretch/>
        </p:blipFill>
        <p:spPr>
          <a:xfrm>
            <a:off x="5486375" y="2292765"/>
            <a:ext cx="2194550" cy="251925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7" name="Shape 207"/>
        <p:cNvGrpSpPr/>
        <p:nvPr/>
      </p:nvGrpSpPr>
      <p:grpSpPr>
        <a:xfrm>
          <a:off x="0" y="0"/>
          <a:ext cx="0" cy="0"/>
          <a:chOff x="0" y="0"/>
          <a:chExt cx="0" cy="0"/>
        </a:xfrm>
      </p:grpSpPr>
      <p:sp>
        <p:nvSpPr>
          <p:cNvPr id="208" name="Google Shape;208;p32"/>
          <p:cNvSpPr/>
          <p:nvPr/>
        </p:nvSpPr>
        <p:spPr>
          <a:xfrm>
            <a:off x="449425" y="1747800"/>
            <a:ext cx="8382900" cy="30627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2"/>
          <p:cNvSpPr txBox="1"/>
          <p:nvPr>
            <p:ph idx="1" type="body"/>
          </p:nvPr>
        </p:nvSpPr>
        <p:spPr>
          <a:xfrm>
            <a:off x="380575" y="1570950"/>
            <a:ext cx="8520600" cy="3416400"/>
          </a:xfrm>
          <a:prstGeom prst="rect">
            <a:avLst/>
          </a:prstGeom>
        </p:spPr>
        <p:txBody>
          <a:bodyPr anchorCtr="0" anchor="t" bIns="91425" lIns="91425" spcFirstLastPara="1" rIns="91425" wrap="square" tIns="91425">
            <a:normAutofit fontScale="77500" lnSpcReduction="20000"/>
          </a:bodyPr>
          <a:lstStyle/>
          <a:p>
            <a:pPr indent="0" lvl="0" marL="228600" rtl="0" algn="l">
              <a:lnSpc>
                <a:spcPct val="120000"/>
              </a:lnSpc>
              <a:spcBef>
                <a:spcPts val="0"/>
              </a:spcBef>
              <a:spcAft>
                <a:spcPts val="0"/>
              </a:spcAft>
              <a:buNone/>
            </a:pPr>
            <a:r>
              <a:t/>
            </a:r>
            <a:endParaRPr sz="2400">
              <a:solidFill>
                <a:schemeClr val="dk1"/>
              </a:solidFill>
              <a:latin typeface="Questrial"/>
              <a:ea typeface="Questrial"/>
              <a:cs typeface="Questrial"/>
              <a:sym typeface="Questrial"/>
            </a:endParaRPr>
          </a:p>
          <a:p>
            <a:pPr indent="0" lvl="0" marL="228600" rtl="0" algn="l">
              <a:lnSpc>
                <a:spcPct val="120000"/>
              </a:lnSpc>
              <a:spcBef>
                <a:spcPts val="0"/>
              </a:spcBef>
              <a:spcAft>
                <a:spcPts val="0"/>
              </a:spcAft>
              <a:buNone/>
            </a:pPr>
            <a:r>
              <a:rPr lang="en" sz="2400">
                <a:solidFill>
                  <a:schemeClr val="dk1"/>
                </a:solidFill>
                <a:latin typeface="Questrial"/>
                <a:ea typeface="Questrial"/>
                <a:cs typeface="Questrial"/>
                <a:sym typeface="Questrial"/>
              </a:rPr>
              <a:t>Sketch a technical drawing of your personal design.</a:t>
            </a:r>
            <a:endParaRPr sz="2400">
              <a:solidFill>
                <a:schemeClr val="dk1"/>
              </a:solidFill>
              <a:latin typeface="Questrial"/>
              <a:ea typeface="Questrial"/>
              <a:cs typeface="Questrial"/>
              <a:sym typeface="Questrial"/>
            </a:endParaRPr>
          </a:p>
          <a:p>
            <a:pPr indent="0" lvl="0" marL="228600" rtl="0" algn="l">
              <a:lnSpc>
                <a:spcPct val="120000"/>
              </a:lnSpc>
              <a:spcBef>
                <a:spcPts val="0"/>
              </a:spcBef>
              <a:spcAft>
                <a:spcPts val="0"/>
              </a:spcAft>
              <a:buNone/>
            </a:pPr>
            <a:r>
              <a:rPr lang="en" sz="2400">
                <a:solidFill>
                  <a:schemeClr val="dk1"/>
                </a:solidFill>
                <a:latin typeface="Questrial"/>
                <a:ea typeface="Questrial"/>
                <a:cs typeface="Questrial"/>
                <a:sym typeface="Questrial"/>
              </a:rPr>
              <a:t>Collaborate to combine ideas and sketch a 1 + 1 = 3 design.</a:t>
            </a:r>
            <a:endParaRPr sz="2400">
              <a:solidFill>
                <a:schemeClr val="dk1"/>
              </a:solidFill>
              <a:latin typeface="Questrial"/>
              <a:ea typeface="Questrial"/>
              <a:cs typeface="Questrial"/>
              <a:sym typeface="Questrial"/>
            </a:endParaRPr>
          </a:p>
          <a:p>
            <a:pPr indent="0" lvl="0" marL="228600" rtl="0" algn="l">
              <a:lnSpc>
                <a:spcPct val="120000"/>
              </a:lnSpc>
              <a:spcBef>
                <a:spcPts val="1000"/>
              </a:spcBef>
              <a:spcAft>
                <a:spcPts val="0"/>
              </a:spcAft>
              <a:buNone/>
            </a:pPr>
            <a:r>
              <a:rPr lang="en" sz="2400">
                <a:solidFill>
                  <a:schemeClr val="dk1"/>
                </a:solidFill>
                <a:latin typeface="Questrial"/>
                <a:ea typeface="Questrial"/>
                <a:cs typeface="Questrial"/>
                <a:sym typeface="Questrial"/>
              </a:rPr>
              <a:t>Carry out your plan and test your prototype.</a:t>
            </a:r>
            <a:endParaRPr sz="2400">
              <a:solidFill>
                <a:schemeClr val="lt1"/>
              </a:solidFill>
              <a:latin typeface="Questrial"/>
              <a:ea typeface="Questrial"/>
              <a:cs typeface="Questrial"/>
              <a:sym typeface="Questrial"/>
            </a:endParaRPr>
          </a:p>
          <a:p>
            <a:pPr indent="-192881" lvl="1" marL="685800" rtl="0" algn="l">
              <a:lnSpc>
                <a:spcPct val="120000"/>
              </a:lnSpc>
              <a:spcBef>
                <a:spcPts val="500"/>
              </a:spcBef>
              <a:spcAft>
                <a:spcPts val="0"/>
              </a:spcAft>
              <a:buClr>
                <a:schemeClr val="dk1"/>
              </a:buClr>
              <a:buSzPct val="125000"/>
              <a:buChar char="•"/>
            </a:pPr>
            <a:r>
              <a:rPr lang="en" sz="2000">
                <a:solidFill>
                  <a:schemeClr val="dk1"/>
                </a:solidFill>
                <a:latin typeface="Questrial"/>
                <a:ea typeface="Questrial"/>
                <a:cs typeface="Questrial"/>
                <a:sym typeface="Questrial"/>
              </a:rPr>
              <a:t>You have 5 minutes to brainstorm individually.</a:t>
            </a:r>
            <a:endParaRPr sz="2000">
              <a:solidFill>
                <a:schemeClr val="dk1"/>
              </a:solidFill>
              <a:latin typeface="Questrial"/>
              <a:ea typeface="Questrial"/>
              <a:cs typeface="Questrial"/>
              <a:sym typeface="Questrial"/>
            </a:endParaRPr>
          </a:p>
          <a:p>
            <a:pPr indent="-192881" lvl="1" marL="685800" rtl="0" algn="l">
              <a:lnSpc>
                <a:spcPct val="120000"/>
              </a:lnSpc>
              <a:spcBef>
                <a:spcPts val="500"/>
              </a:spcBef>
              <a:spcAft>
                <a:spcPts val="0"/>
              </a:spcAft>
              <a:buClr>
                <a:schemeClr val="dk1"/>
              </a:buClr>
              <a:buSzPct val="125000"/>
              <a:buChar char="•"/>
            </a:pPr>
            <a:r>
              <a:rPr lang="en" sz="2000">
                <a:solidFill>
                  <a:schemeClr val="dk1"/>
                </a:solidFill>
                <a:latin typeface="Questrial"/>
                <a:ea typeface="Questrial"/>
                <a:cs typeface="Questrial"/>
                <a:sym typeface="Questrial"/>
              </a:rPr>
              <a:t>You have 10 minutes to brainstorm your design as a group and sketch and label a technical drawing. </a:t>
            </a:r>
            <a:endParaRPr sz="2000">
              <a:solidFill>
                <a:schemeClr val="lt1"/>
              </a:solidFill>
              <a:latin typeface="Questrial"/>
              <a:ea typeface="Questrial"/>
              <a:cs typeface="Questrial"/>
              <a:sym typeface="Questrial"/>
            </a:endParaRPr>
          </a:p>
          <a:p>
            <a:pPr indent="-192881" lvl="1" marL="685800" rtl="0" algn="l">
              <a:lnSpc>
                <a:spcPct val="120000"/>
              </a:lnSpc>
              <a:spcBef>
                <a:spcPts val="500"/>
              </a:spcBef>
              <a:spcAft>
                <a:spcPts val="0"/>
              </a:spcAft>
              <a:buClr>
                <a:schemeClr val="dk1"/>
              </a:buClr>
              <a:buSzPct val="125000"/>
              <a:buChar char="•"/>
            </a:pPr>
            <a:r>
              <a:rPr lang="en" sz="2000">
                <a:solidFill>
                  <a:schemeClr val="dk1"/>
                </a:solidFill>
                <a:latin typeface="Questrial"/>
                <a:ea typeface="Questrial"/>
                <a:cs typeface="Questrial"/>
                <a:sym typeface="Questrial"/>
              </a:rPr>
              <a:t>Once the time is up, only those with a collaborative sketch will be able to start to build the prototype that was created.  </a:t>
            </a:r>
            <a:endParaRPr sz="2000">
              <a:solidFill>
                <a:schemeClr val="dk1"/>
              </a:solidFill>
              <a:latin typeface="Questrial"/>
              <a:ea typeface="Questrial"/>
              <a:cs typeface="Questrial"/>
              <a:sym typeface="Questrial"/>
            </a:endParaRPr>
          </a:p>
          <a:p>
            <a:pPr indent="-192881" lvl="1" marL="685800" rtl="0" algn="l">
              <a:lnSpc>
                <a:spcPct val="120000"/>
              </a:lnSpc>
              <a:spcBef>
                <a:spcPts val="500"/>
              </a:spcBef>
              <a:spcAft>
                <a:spcPts val="0"/>
              </a:spcAft>
              <a:buClr>
                <a:schemeClr val="dk1"/>
              </a:buClr>
              <a:buSzPct val="125000"/>
              <a:buChar char="•"/>
            </a:pPr>
            <a:r>
              <a:rPr lang="en" sz="2000">
                <a:solidFill>
                  <a:schemeClr val="dk1"/>
                </a:solidFill>
                <a:latin typeface="Questrial"/>
                <a:ea typeface="Questrial"/>
                <a:cs typeface="Questrial"/>
                <a:sym typeface="Questrial"/>
              </a:rPr>
              <a:t>You will have 30 minutes to build and test your solution to the challenge.</a:t>
            </a:r>
            <a:endParaRPr/>
          </a:p>
        </p:txBody>
      </p:sp>
      <p:pic>
        <p:nvPicPr>
          <p:cNvPr descr="What is engineering, and who exactly is an engineer? Learn more in this video!" id="210" name="Google Shape;210;p32" title="NASA for Kids: Intro to Engineering">
            <a:hlinkClick r:id="rId4"/>
          </p:cNvPr>
          <p:cNvPicPr preferRelativeResize="0"/>
          <p:nvPr/>
        </p:nvPicPr>
        <p:blipFill>
          <a:blip r:embed="rId5">
            <a:alphaModFix/>
          </a:blip>
          <a:stretch>
            <a:fillRect/>
          </a:stretch>
        </p:blipFill>
        <p:spPr>
          <a:xfrm>
            <a:off x="7008850" y="604800"/>
            <a:ext cx="1892324" cy="14192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4" name="Shape 214"/>
        <p:cNvGrpSpPr/>
        <p:nvPr/>
      </p:nvGrpSpPr>
      <p:grpSpPr>
        <a:xfrm>
          <a:off x="0" y="0"/>
          <a:ext cx="0" cy="0"/>
          <a:chOff x="0" y="0"/>
          <a:chExt cx="0" cy="0"/>
        </a:xfrm>
      </p:grpSpPr>
      <p:sp>
        <p:nvSpPr>
          <p:cNvPr id="215" name="Google Shape;215;p33"/>
          <p:cNvSpPr/>
          <p:nvPr/>
        </p:nvSpPr>
        <p:spPr>
          <a:xfrm>
            <a:off x="4671300" y="1016750"/>
            <a:ext cx="3872700" cy="3902400"/>
          </a:xfrm>
          <a:prstGeom prst="roundRect">
            <a:avLst>
              <a:gd fmla="val 5016"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3"/>
          <p:cNvSpPr txBox="1"/>
          <p:nvPr/>
        </p:nvSpPr>
        <p:spPr>
          <a:xfrm>
            <a:off x="1977900" y="0"/>
            <a:ext cx="5188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4000">
              <a:latin typeface="Boogaloo"/>
              <a:ea typeface="Boogaloo"/>
              <a:cs typeface="Boogaloo"/>
              <a:sym typeface="Boogaloo"/>
            </a:endParaRPr>
          </a:p>
        </p:txBody>
      </p:sp>
      <p:sp>
        <p:nvSpPr>
          <p:cNvPr id="217" name="Google Shape;217;p33"/>
          <p:cNvSpPr/>
          <p:nvPr/>
        </p:nvSpPr>
        <p:spPr>
          <a:xfrm>
            <a:off x="314125" y="1016750"/>
            <a:ext cx="3872700" cy="3902400"/>
          </a:xfrm>
          <a:prstGeom prst="roundRect">
            <a:avLst>
              <a:gd fmla="val 5016"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3"/>
          <p:cNvSpPr txBox="1"/>
          <p:nvPr/>
        </p:nvSpPr>
        <p:spPr>
          <a:xfrm>
            <a:off x="104650" y="0"/>
            <a:ext cx="17943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u="sng">
                <a:latin typeface="Century Gothic"/>
                <a:ea typeface="Century Gothic"/>
                <a:cs typeface="Century Gothic"/>
                <a:sym typeface="Century Gothic"/>
              </a:rPr>
              <a:t>Model: </a:t>
            </a:r>
            <a:endParaRPr i="1">
              <a:solidFill>
                <a:schemeClr val="dk1"/>
              </a:solidFill>
              <a:latin typeface="Century Gothic"/>
              <a:ea typeface="Century Gothic"/>
              <a:cs typeface="Century Gothic"/>
              <a:sym typeface="Century Gothic"/>
            </a:endParaRPr>
          </a:p>
        </p:txBody>
      </p:sp>
      <p:sp>
        <p:nvSpPr>
          <p:cNvPr id="219" name="Google Shape;219;p33"/>
          <p:cNvSpPr txBox="1"/>
          <p:nvPr/>
        </p:nvSpPr>
        <p:spPr>
          <a:xfrm>
            <a:off x="1764400" y="200100"/>
            <a:ext cx="78945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Century Gothic"/>
                <a:ea typeface="Century Gothic"/>
                <a:cs typeface="Century Gothic"/>
                <a:sym typeface="Century Gothic"/>
              </a:rPr>
              <a:t>Sketch a technical drawing of your individual idea and 1+1=3 collaborative design. </a:t>
            </a:r>
            <a:endParaRPr>
              <a:latin typeface="Century Gothic"/>
              <a:ea typeface="Century Gothic"/>
              <a:cs typeface="Century Gothic"/>
              <a:sym typeface="Century Gothic"/>
            </a:endParaRPr>
          </a:p>
        </p:txBody>
      </p:sp>
      <p:pic>
        <p:nvPicPr>
          <p:cNvPr id="220" name="Google Shape;220;p33"/>
          <p:cNvPicPr preferRelativeResize="0"/>
          <p:nvPr/>
        </p:nvPicPr>
        <p:blipFill rotWithShape="1">
          <a:blip r:embed="rId4">
            <a:alphaModFix/>
          </a:blip>
          <a:srcRect b="4247" l="7716" r="6454" t="3815"/>
          <a:stretch/>
        </p:blipFill>
        <p:spPr>
          <a:xfrm>
            <a:off x="3664245" y="3431813"/>
            <a:ext cx="1695859" cy="1487275"/>
          </a:xfrm>
          <a:prstGeom prst="rect">
            <a:avLst/>
          </a:prstGeom>
          <a:noFill/>
          <a:ln>
            <a:noFill/>
          </a:ln>
        </p:spPr>
      </p:pic>
      <p:sp>
        <p:nvSpPr>
          <p:cNvPr id="221" name="Google Shape;221;p33"/>
          <p:cNvSpPr/>
          <p:nvPr/>
        </p:nvSpPr>
        <p:spPr>
          <a:xfrm rot="3829437">
            <a:off x="4351073" y="4118096"/>
            <a:ext cx="691632" cy="388816"/>
          </a:xfrm>
          <a:prstGeom prst="rightArrow">
            <a:avLst>
              <a:gd fmla="val 50000" name="adj1"/>
              <a:gd fmla="val 50000" name="adj2"/>
            </a:avLst>
          </a:prstGeom>
          <a:solidFill>
            <a:srgbClr val="00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3"/>
          <p:cNvSpPr txBox="1"/>
          <p:nvPr/>
        </p:nvSpPr>
        <p:spPr>
          <a:xfrm>
            <a:off x="314125" y="1016750"/>
            <a:ext cx="3812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FF00"/>
                </a:highlight>
                <a:latin typeface="Century Gothic"/>
                <a:ea typeface="Century Gothic"/>
                <a:cs typeface="Century Gothic"/>
                <a:sym typeface="Century Gothic"/>
              </a:rPr>
              <a:t>Your Idea: </a:t>
            </a:r>
            <a:r>
              <a:rPr lang="en">
                <a:highlight>
                  <a:srgbClr val="FFFF00"/>
                </a:highlight>
                <a:latin typeface="Century Gothic"/>
                <a:ea typeface="Century Gothic"/>
                <a:cs typeface="Century Gothic"/>
                <a:sym typeface="Century Gothic"/>
              </a:rPr>
              <a:t>Use the drawing tools or post a picture of your drawing here.</a:t>
            </a:r>
            <a:endParaRPr>
              <a:highlight>
                <a:srgbClr val="FFFF00"/>
              </a:highlight>
              <a:latin typeface="Century Gothic"/>
              <a:ea typeface="Century Gothic"/>
              <a:cs typeface="Century Gothic"/>
              <a:sym typeface="Century Gothic"/>
            </a:endParaRPr>
          </a:p>
        </p:txBody>
      </p:sp>
      <p:sp>
        <p:nvSpPr>
          <p:cNvPr id="223" name="Google Shape;223;p33"/>
          <p:cNvSpPr txBox="1"/>
          <p:nvPr/>
        </p:nvSpPr>
        <p:spPr>
          <a:xfrm>
            <a:off x="4742800" y="1016750"/>
            <a:ext cx="387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rgbClr val="FFFF00"/>
                </a:highlight>
                <a:latin typeface="Century Gothic"/>
                <a:ea typeface="Century Gothic"/>
                <a:cs typeface="Century Gothic"/>
                <a:sym typeface="Century Gothic"/>
              </a:rPr>
              <a:t>Your “1+1=3” Collaborative idea:</a:t>
            </a:r>
            <a:r>
              <a:rPr lang="en">
                <a:highlight>
                  <a:srgbClr val="FFFF00"/>
                </a:highlight>
                <a:latin typeface="Century Gothic"/>
                <a:ea typeface="Century Gothic"/>
                <a:cs typeface="Century Gothic"/>
                <a:sym typeface="Century Gothic"/>
              </a:rPr>
              <a:t> </a:t>
            </a:r>
            <a:endParaRPr>
              <a:highlight>
                <a:srgbClr val="FFFF00"/>
              </a:highlight>
              <a:latin typeface="Century Gothic"/>
              <a:ea typeface="Century Gothic"/>
              <a:cs typeface="Century Gothic"/>
              <a:sym typeface="Century Gothic"/>
            </a:endParaRPr>
          </a:p>
        </p:txBody>
      </p:sp>
      <p:sp>
        <p:nvSpPr>
          <p:cNvPr id="224" name="Google Shape;224;p33"/>
          <p:cNvSpPr txBox="1"/>
          <p:nvPr/>
        </p:nvSpPr>
        <p:spPr>
          <a:xfrm>
            <a:off x="-299050" y="343900"/>
            <a:ext cx="9644100" cy="369300"/>
          </a:xfrm>
          <a:prstGeom prst="rect">
            <a:avLst/>
          </a:prstGeom>
          <a:noFill/>
          <a:ln>
            <a:noFill/>
          </a:ln>
        </p:spPr>
        <p:txBody>
          <a:bodyPr anchorCtr="0" anchor="t" bIns="91425" lIns="91425" spcFirstLastPara="1" rIns="91425" wrap="square" tIns="91425">
            <a:spAutoFit/>
          </a:bodyPr>
          <a:lstStyle/>
          <a:p>
            <a:pPr indent="0" lvl="0" marL="457200" rtl="0" algn="ctr">
              <a:lnSpc>
                <a:spcPct val="115000"/>
              </a:lnSpc>
              <a:spcBef>
                <a:spcPts val="0"/>
              </a:spcBef>
              <a:spcAft>
                <a:spcPts val="0"/>
              </a:spcAft>
              <a:buClr>
                <a:schemeClr val="dk1"/>
              </a:buClr>
              <a:buSzPts val="1100"/>
              <a:buFont typeface="Arial"/>
              <a:buNone/>
            </a:pPr>
            <a:r>
              <a:t/>
            </a:r>
            <a:endParaRPr sz="1200"/>
          </a:p>
        </p:txBody>
      </p:sp>
      <p:pic>
        <p:nvPicPr>
          <p:cNvPr id="225" name="Google Shape;225;p33"/>
          <p:cNvPicPr preferRelativeResize="0"/>
          <p:nvPr/>
        </p:nvPicPr>
        <p:blipFill>
          <a:blip r:embed="rId5">
            <a:alphaModFix/>
          </a:blip>
          <a:stretch>
            <a:fillRect/>
          </a:stretch>
        </p:blipFill>
        <p:spPr>
          <a:xfrm>
            <a:off x="5593434" y="1633300"/>
            <a:ext cx="2950565" cy="3076300"/>
          </a:xfrm>
          <a:prstGeom prst="rect">
            <a:avLst/>
          </a:prstGeom>
          <a:noFill/>
          <a:ln>
            <a:noFill/>
          </a:ln>
        </p:spPr>
      </p:pic>
      <p:sp>
        <p:nvSpPr>
          <p:cNvPr id="226" name="Google Shape;226;p33"/>
          <p:cNvSpPr/>
          <p:nvPr/>
        </p:nvSpPr>
        <p:spPr>
          <a:xfrm>
            <a:off x="314121" y="1779000"/>
            <a:ext cx="3872718" cy="2733588"/>
          </a:xfrm>
          <a:prstGeom prst="irregularSeal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Now you try! Use a blank piece of paper and draw your design.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2" name="Google Shape;232;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3" name="Google Shape;233;p34"/>
          <p:cNvPicPr preferRelativeResize="0"/>
          <p:nvPr/>
        </p:nvPicPr>
        <p:blipFill>
          <a:blip r:embed="rId3">
            <a:alphaModFix/>
          </a:blip>
          <a:stretch>
            <a:fillRect/>
          </a:stretch>
        </p:blipFill>
        <p:spPr>
          <a:xfrm>
            <a:off x="0" y="56519"/>
            <a:ext cx="9143999" cy="503046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9" name="Google Shape;239;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0" name="Google Shape;240;p35"/>
          <p:cNvPicPr preferRelativeResize="0"/>
          <p:nvPr/>
        </p:nvPicPr>
        <p:blipFill>
          <a:blip r:embed="rId3">
            <a:alphaModFix/>
          </a:blip>
          <a:stretch>
            <a:fillRect/>
          </a:stretch>
        </p:blipFill>
        <p:spPr>
          <a:xfrm>
            <a:off x="0" y="52485"/>
            <a:ext cx="9144000" cy="503853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6" name="Google Shape;246;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pic>
        <p:nvPicPr>
          <p:cNvPr id="247" name="Google Shape;247;p36"/>
          <p:cNvPicPr preferRelativeResize="0"/>
          <p:nvPr/>
        </p:nvPicPr>
        <p:blipFill>
          <a:blip r:embed="rId3">
            <a:alphaModFix/>
          </a:blip>
          <a:stretch>
            <a:fillRect/>
          </a:stretch>
        </p:blipFill>
        <p:spPr>
          <a:xfrm>
            <a:off x="0" y="25484"/>
            <a:ext cx="9144001" cy="509253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3" name="Google Shape;253;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4" name="Google Shape;254;p37"/>
          <p:cNvPicPr preferRelativeResize="0"/>
          <p:nvPr/>
        </p:nvPicPr>
        <p:blipFill>
          <a:blip r:embed="rId3">
            <a:alphaModFix/>
          </a:blip>
          <a:stretch>
            <a:fillRect/>
          </a:stretch>
        </p:blipFill>
        <p:spPr>
          <a:xfrm>
            <a:off x="0" y="39368"/>
            <a:ext cx="9144001" cy="506476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0" name="Google Shape;260;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1" name="Google Shape;261;p38"/>
          <p:cNvPicPr preferRelativeResize="0"/>
          <p:nvPr/>
        </p:nvPicPr>
        <p:blipFill>
          <a:blip r:embed="rId3">
            <a:alphaModFix/>
          </a:blip>
          <a:stretch>
            <a:fillRect/>
          </a:stretch>
        </p:blipFill>
        <p:spPr>
          <a:xfrm>
            <a:off x="154727" y="152400"/>
            <a:ext cx="9139345" cy="51434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7" name="Google Shape;267;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8" name="Google Shape;268;p39"/>
          <p:cNvPicPr preferRelativeResize="0"/>
          <p:nvPr/>
        </p:nvPicPr>
        <p:blipFill>
          <a:blip r:embed="rId3">
            <a:alphaModFix/>
          </a:blip>
          <a:stretch>
            <a:fillRect/>
          </a:stretch>
        </p:blipFill>
        <p:spPr>
          <a:xfrm>
            <a:off x="0" y="27962"/>
            <a:ext cx="9143999" cy="50875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2" name="Shape 272"/>
        <p:cNvGrpSpPr/>
        <p:nvPr/>
      </p:nvGrpSpPr>
      <p:grpSpPr>
        <a:xfrm>
          <a:off x="0" y="0"/>
          <a:ext cx="0" cy="0"/>
          <a:chOff x="0" y="0"/>
          <a:chExt cx="0" cy="0"/>
        </a:xfrm>
      </p:grpSpPr>
      <p:sp>
        <p:nvSpPr>
          <p:cNvPr id="273" name="Google Shape;273;p40"/>
          <p:cNvSpPr/>
          <p:nvPr/>
        </p:nvSpPr>
        <p:spPr>
          <a:xfrm>
            <a:off x="482725" y="1647925"/>
            <a:ext cx="8156400" cy="3079500"/>
          </a:xfrm>
          <a:prstGeom prst="rect">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0"/>
          <p:cNvSpPr txBox="1"/>
          <p:nvPr>
            <p:ph idx="1" type="body"/>
          </p:nvPr>
        </p:nvSpPr>
        <p:spPr>
          <a:xfrm>
            <a:off x="623400" y="1479475"/>
            <a:ext cx="8520600" cy="3416400"/>
          </a:xfrm>
          <a:prstGeom prst="rect">
            <a:avLst/>
          </a:prstGeom>
        </p:spPr>
        <p:txBody>
          <a:bodyPr anchorCtr="0" anchor="t" bIns="91425" lIns="91425" spcFirstLastPara="1" rIns="91425" wrap="square" tIns="91425">
            <a:normAutofit/>
          </a:bodyPr>
          <a:lstStyle/>
          <a:p>
            <a:pPr indent="0" lvl="0" marL="228600" rtl="0" algn="l">
              <a:lnSpc>
                <a:spcPct val="120000"/>
              </a:lnSpc>
              <a:spcBef>
                <a:spcPts val="0"/>
              </a:spcBef>
              <a:spcAft>
                <a:spcPts val="0"/>
              </a:spcAft>
              <a:buNone/>
            </a:pPr>
            <a:r>
              <a:t/>
            </a:r>
            <a:endParaRPr sz="1400">
              <a:solidFill>
                <a:schemeClr val="dk1"/>
              </a:solidFill>
              <a:latin typeface="Questrial"/>
              <a:ea typeface="Questrial"/>
              <a:cs typeface="Questrial"/>
              <a:sym typeface="Questrial"/>
            </a:endParaRPr>
          </a:p>
          <a:p>
            <a:pPr indent="0" lvl="0" marL="228600" rtl="0" algn="l">
              <a:lnSpc>
                <a:spcPct val="120000"/>
              </a:lnSpc>
              <a:spcBef>
                <a:spcPts val="0"/>
              </a:spcBef>
              <a:spcAft>
                <a:spcPts val="0"/>
              </a:spcAft>
              <a:buNone/>
            </a:pPr>
            <a:r>
              <a:rPr lang="en" sz="3600">
                <a:solidFill>
                  <a:schemeClr val="dk1"/>
                </a:solidFill>
                <a:latin typeface="Questrial"/>
                <a:ea typeface="Questrial"/>
                <a:cs typeface="Questrial"/>
                <a:sym typeface="Questrial"/>
              </a:rPr>
              <a:t>Was it successful?</a:t>
            </a:r>
            <a:endParaRPr sz="2400">
              <a:solidFill>
                <a:schemeClr val="lt1"/>
              </a:solidFill>
              <a:latin typeface="Questrial"/>
              <a:ea typeface="Questrial"/>
              <a:cs typeface="Questrial"/>
              <a:sym typeface="Questrial"/>
            </a:endParaRPr>
          </a:p>
          <a:p>
            <a:pPr indent="0" lvl="0" marL="228600" rtl="0" algn="l">
              <a:lnSpc>
                <a:spcPct val="120000"/>
              </a:lnSpc>
              <a:spcBef>
                <a:spcPts val="1000"/>
              </a:spcBef>
              <a:spcAft>
                <a:spcPts val="0"/>
              </a:spcAft>
              <a:buNone/>
            </a:pPr>
            <a:r>
              <a:rPr lang="en" sz="3600">
                <a:solidFill>
                  <a:schemeClr val="dk1"/>
                </a:solidFill>
                <a:latin typeface="Questrial"/>
                <a:ea typeface="Questrial"/>
                <a:cs typeface="Questrial"/>
                <a:sym typeface="Questrial"/>
              </a:rPr>
              <a:t>Why or why not?</a:t>
            </a:r>
            <a:endParaRPr sz="3600">
              <a:solidFill>
                <a:schemeClr val="dk1"/>
              </a:solidFill>
              <a:latin typeface="Questrial"/>
              <a:ea typeface="Questrial"/>
              <a:cs typeface="Questrial"/>
              <a:sym typeface="Questrial"/>
            </a:endParaRPr>
          </a:p>
          <a:p>
            <a:pPr indent="0" lvl="0" marL="228600" rtl="0" algn="l">
              <a:lnSpc>
                <a:spcPct val="120000"/>
              </a:lnSpc>
              <a:spcBef>
                <a:spcPts val="1000"/>
              </a:spcBef>
              <a:spcAft>
                <a:spcPts val="0"/>
              </a:spcAft>
              <a:buNone/>
            </a:pPr>
            <a:r>
              <a:rPr lang="en" sz="3600">
                <a:solidFill>
                  <a:schemeClr val="dk1"/>
                </a:solidFill>
                <a:latin typeface="Questrial"/>
                <a:ea typeface="Questrial"/>
                <a:cs typeface="Questrial"/>
                <a:sym typeface="Questrial"/>
              </a:rPr>
              <a:t>Sketch a technical drawing of the team’s final design.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sp>
        <p:nvSpPr>
          <p:cNvPr id="279" name="Google Shape;279;p41"/>
          <p:cNvSpPr/>
          <p:nvPr/>
        </p:nvSpPr>
        <p:spPr>
          <a:xfrm>
            <a:off x="282975" y="1581325"/>
            <a:ext cx="8705700" cy="34164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1"/>
          <p:cNvSpPr txBox="1"/>
          <p:nvPr>
            <p:ph idx="1" type="body"/>
          </p:nvPr>
        </p:nvSpPr>
        <p:spPr>
          <a:xfrm>
            <a:off x="375525" y="1468725"/>
            <a:ext cx="8520600" cy="3416400"/>
          </a:xfrm>
          <a:prstGeom prst="rect">
            <a:avLst/>
          </a:prstGeom>
        </p:spPr>
        <p:txBody>
          <a:bodyPr anchorCtr="0" anchor="t" bIns="91425" lIns="91425" spcFirstLastPara="1" rIns="91425" wrap="square" tIns="91425">
            <a:normAutofit fontScale="77500" lnSpcReduction="20000"/>
          </a:bodyPr>
          <a:lstStyle/>
          <a:p>
            <a:pPr indent="-185737" lvl="0" marL="228600" rtl="0" algn="l">
              <a:lnSpc>
                <a:spcPct val="120000"/>
              </a:lnSpc>
              <a:spcBef>
                <a:spcPts val="0"/>
              </a:spcBef>
              <a:spcAft>
                <a:spcPts val="0"/>
              </a:spcAft>
              <a:buClr>
                <a:schemeClr val="dk1"/>
              </a:buClr>
              <a:buSzPct val="125000"/>
              <a:buChar char="•"/>
            </a:pPr>
            <a:r>
              <a:rPr lang="en" sz="2400" u="sng">
                <a:solidFill>
                  <a:schemeClr val="dk1"/>
                </a:solidFill>
                <a:latin typeface="Questrial"/>
                <a:ea typeface="Questrial"/>
                <a:cs typeface="Questrial"/>
                <a:sym typeface="Questrial"/>
              </a:rPr>
              <a:t>Test Checklist:</a:t>
            </a:r>
            <a:r>
              <a:rPr lang="en" sz="2400">
                <a:solidFill>
                  <a:schemeClr val="dk1"/>
                </a:solidFill>
                <a:latin typeface="Questrial"/>
                <a:ea typeface="Questrial"/>
                <a:cs typeface="Questrial"/>
                <a:sym typeface="Questrial"/>
              </a:rPr>
              <a:t> </a:t>
            </a:r>
            <a:endParaRPr>
              <a:solidFill>
                <a:schemeClr val="dk1"/>
              </a:solidFill>
              <a:latin typeface="Questrial"/>
              <a:ea typeface="Questrial"/>
              <a:cs typeface="Questrial"/>
              <a:sym typeface="Questrial"/>
            </a:endParaRPr>
          </a:p>
          <a:p>
            <a:pPr indent="-207644" lvl="1" marL="685800" rtl="0" algn="l">
              <a:lnSpc>
                <a:spcPct val="100000"/>
              </a:lnSpc>
              <a:spcBef>
                <a:spcPts val="1000"/>
              </a:spcBef>
              <a:spcAft>
                <a:spcPts val="0"/>
              </a:spcAft>
              <a:buClr>
                <a:schemeClr val="dk1"/>
              </a:buClr>
              <a:buSzPct val="100000"/>
              <a:buFont typeface="Noto Sans Symbols"/>
              <a:buChar char="❑"/>
            </a:pPr>
            <a:r>
              <a:rPr lang="en" sz="2800">
                <a:solidFill>
                  <a:schemeClr val="dk1"/>
                </a:solidFill>
                <a:latin typeface="Questrial"/>
                <a:ea typeface="Questrial"/>
                <a:cs typeface="Questrial"/>
                <a:sym typeface="Questrial"/>
              </a:rPr>
              <a:t>Must be flexible, yet strong</a:t>
            </a:r>
            <a:endParaRPr sz="2800">
              <a:solidFill>
                <a:schemeClr val="dk1"/>
              </a:solidFill>
              <a:latin typeface="Questrial"/>
              <a:ea typeface="Questrial"/>
              <a:cs typeface="Questrial"/>
              <a:sym typeface="Questrial"/>
            </a:endParaRPr>
          </a:p>
          <a:p>
            <a:pPr indent="-207644" lvl="1" marL="685800" rtl="0" algn="l">
              <a:lnSpc>
                <a:spcPct val="100000"/>
              </a:lnSpc>
              <a:spcBef>
                <a:spcPts val="1000"/>
              </a:spcBef>
              <a:spcAft>
                <a:spcPts val="0"/>
              </a:spcAft>
              <a:buClr>
                <a:schemeClr val="dk1"/>
              </a:buClr>
              <a:buSzPct val="100000"/>
              <a:buFont typeface="Noto Sans Symbols"/>
              <a:buChar char="❑"/>
            </a:pPr>
            <a:r>
              <a:rPr lang="en" sz="2800">
                <a:solidFill>
                  <a:schemeClr val="dk1"/>
                </a:solidFill>
                <a:latin typeface="Questrial"/>
                <a:ea typeface="Questrial"/>
                <a:cs typeface="Questrial"/>
                <a:sym typeface="Questrial"/>
              </a:rPr>
              <a:t>Have a reach of at least 1 yard (3 feet)</a:t>
            </a:r>
            <a:endParaRPr sz="2800">
              <a:solidFill>
                <a:schemeClr val="dk1"/>
              </a:solidFill>
              <a:latin typeface="Questrial"/>
              <a:ea typeface="Questrial"/>
              <a:cs typeface="Questrial"/>
              <a:sym typeface="Questrial"/>
            </a:endParaRPr>
          </a:p>
          <a:p>
            <a:pPr indent="-207644" lvl="1" marL="685800" rtl="0" algn="l">
              <a:lnSpc>
                <a:spcPct val="100000"/>
              </a:lnSpc>
              <a:spcBef>
                <a:spcPts val="1000"/>
              </a:spcBef>
              <a:spcAft>
                <a:spcPts val="0"/>
              </a:spcAft>
              <a:buClr>
                <a:schemeClr val="dk1"/>
              </a:buClr>
              <a:buSzPct val="100000"/>
              <a:buFont typeface="Noto Sans Symbols"/>
              <a:buChar char="❑"/>
            </a:pPr>
            <a:r>
              <a:rPr lang="en" sz="2800">
                <a:solidFill>
                  <a:schemeClr val="dk1"/>
                </a:solidFill>
                <a:latin typeface="Questrial"/>
                <a:ea typeface="Questrial"/>
                <a:cs typeface="Questrial"/>
                <a:sym typeface="Questrial"/>
              </a:rPr>
              <a:t>Include a “catch and release” system</a:t>
            </a:r>
            <a:endParaRPr sz="2800">
              <a:solidFill>
                <a:schemeClr val="dk1"/>
              </a:solidFill>
              <a:latin typeface="Questrial"/>
              <a:ea typeface="Questrial"/>
              <a:cs typeface="Questrial"/>
              <a:sym typeface="Questrial"/>
            </a:endParaRPr>
          </a:p>
          <a:p>
            <a:pPr indent="-207644" lvl="1" marL="685800" rtl="0" algn="l">
              <a:lnSpc>
                <a:spcPct val="100000"/>
              </a:lnSpc>
              <a:spcBef>
                <a:spcPts val="1000"/>
              </a:spcBef>
              <a:spcAft>
                <a:spcPts val="0"/>
              </a:spcAft>
              <a:buClr>
                <a:schemeClr val="dk1"/>
              </a:buClr>
              <a:buSzPct val="100000"/>
              <a:buFont typeface="Noto Sans Symbols"/>
              <a:buChar char="❑"/>
            </a:pPr>
            <a:r>
              <a:rPr lang="en" sz="2800">
                <a:solidFill>
                  <a:schemeClr val="dk1"/>
                </a:solidFill>
                <a:latin typeface="Questrial"/>
                <a:ea typeface="Questrial"/>
                <a:cs typeface="Questrial"/>
                <a:sym typeface="Questrial"/>
              </a:rPr>
              <a:t>Fully flip the switch (light switch)</a:t>
            </a:r>
            <a:endParaRPr sz="2800">
              <a:solidFill>
                <a:schemeClr val="dk1"/>
              </a:solidFill>
              <a:latin typeface="Questrial"/>
              <a:ea typeface="Questrial"/>
              <a:cs typeface="Questrial"/>
              <a:sym typeface="Questrial"/>
            </a:endParaRPr>
          </a:p>
          <a:p>
            <a:pPr indent="-207644" lvl="1" marL="685800" rtl="0" algn="l">
              <a:lnSpc>
                <a:spcPct val="100000"/>
              </a:lnSpc>
              <a:spcBef>
                <a:spcPts val="1000"/>
              </a:spcBef>
              <a:spcAft>
                <a:spcPts val="0"/>
              </a:spcAft>
              <a:buClr>
                <a:schemeClr val="dk1"/>
              </a:buClr>
              <a:buSzPct val="100000"/>
              <a:buFont typeface="Questrial"/>
              <a:buChar char="❑"/>
            </a:pPr>
            <a:r>
              <a:rPr lang="en" sz="2800">
                <a:solidFill>
                  <a:schemeClr val="dk1"/>
                </a:solidFill>
                <a:latin typeface="Questrial"/>
                <a:ea typeface="Questrial"/>
                <a:cs typeface="Questrial"/>
                <a:sym typeface="Questrial"/>
              </a:rPr>
              <a:t>Be attached to the end of a ruler/yardstick</a:t>
            </a:r>
            <a:endParaRPr sz="2000">
              <a:solidFill>
                <a:schemeClr val="dk1"/>
              </a:solidFill>
              <a:latin typeface="Questrial"/>
              <a:ea typeface="Questrial"/>
              <a:cs typeface="Questrial"/>
              <a:sym typeface="Questrial"/>
            </a:endParaRPr>
          </a:p>
          <a:p>
            <a:pPr indent="0" lvl="1" marL="457200" rtl="0" algn="l">
              <a:lnSpc>
                <a:spcPct val="120000"/>
              </a:lnSpc>
              <a:spcBef>
                <a:spcPts val="500"/>
              </a:spcBef>
              <a:spcAft>
                <a:spcPts val="0"/>
              </a:spcAft>
              <a:buClr>
                <a:schemeClr val="lt1"/>
              </a:buClr>
              <a:buFont typeface="Arial"/>
              <a:buNone/>
            </a:pPr>
            <a:r>
              <a:t/>
            </a:r>
            <a:endParaRPr sz="2000">
              <a:solidFill>
                <a:schemeClr val="dk1"/>
              </a:solidFill>
              <a:latin typeface="Questrial"/>
              <a:ea typeface="Questrial"/>
              <a:cs typeface="Questrial"/>
              <a:sym typeface="Questrial"/>
            </a:endParaRPr>
          </a:p>
          <a:p>
            <a:pPr indent="0" lvl="1" marL="457200" rtl="0" algn="l">
              <a:lnSpc>
                <a:spcPct val="120000"/>
              </a:lnSpc>
              <a:spcBef>
                <a:spcPts val="500"/>
              </a:spcBef>
              <a:spcAft>
                <a:spcPts val="0"/>
              </a:spcAft>
              <a:buClr>
                <a:schemeClr val="dk1"/>
              </a:buClr>
              <a:buFont typeface="Arial"/>
              <a:buNone/>
            </a:pPr>
            <a:r>
              <a:rPr lang="en" sz="2000">
                <a:solidFill>
                  <a:schemeClr val="dk1"/>
                </a:solidFill>
                <a:latin typeface="Questrial"/>
                <a:ea typeface="Questrial"/>
                <a:cs typeface="Questrial"/>
                <a:sym typeface="Questrial"/>
              </a:rPr>
              <a:t>**If you don’t have all the boxes checked, please think about how to try to redesign your model to include what is missing.</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 name="Shape 64"/>
        <p:cNvGrpSpPr/>
        <p:nvPr/>
      </p:nvGrpSpPr>
      <p:grpSpPr>
        <a:xfrm>
          <a:off x="0" y="0"/>
          <a:ext cx="0" cy="0"/>
          <a:chOff x="0" y="0"/>
          <a:chExt cx="0" cy="0"/>
        </a:xfrm>
      </p:grpSpPr>
      <p:sp>
        <p:nvSpPr>
          <p:cNvPr id="65" name="Google Shape;65;p15"/>
          <p:cNvSpPr/>
          <p:nvPr/>
        </p:nvSpPr>
        <p:spPr>
          <a:xfrm rot="-4468760">
            <a:off x="2527310" y="568889"/>
            <a:ext cx="266830" cy="1566118"/>
          </a:xfrm>
          <a:prstGeom prst="down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5"/>
          <p:cNvSpPr/>
          <p:nvPr/>
        </p:nvSpPr>
        <p:spPr>
          <a:xfrm>
            <a:off x="180000" y="436350"/>
            <a:ext cx="1864200" cy="12537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50">
                <a:solidFill>
                  <a:srgbClr val="202122"/>
                </a:solidFill>
                <a:latin typeface="Century Gothic"/>
                <a:ea typeface="Century Gothic"/>
                <a:cs typeface="Century Gothic"/>
                <a:sym typeface="Century Gothic"/>
              </a:rPr>
              <a:t>Mission Specialist 2</a:t>
            </a:r>
            <a:endParaRPr sz="1350">
              <a:solidFill>
                <a:srgbClr val="202122"/>
              </a:solidFill>
              <a:latin typeface="Century Gothic"/>
              <a:ea typeface="Century Gothic"/>
              <a:cs typeface="Century Gothic"/>
              <a:sym typeface="Century Gothic"/>
            </a:endParaRPr>
          </a:p>
          <a:p>
            <a:pPr indent="0" lvl="0" marL="0" rtl="0" algn="ctr">
              <a:spcBef>
                <a:spcPts val="0"/>
              </a:spcBef>
              <a:spcAft>
                <a:spcPts val="0"/>
              </a:spcAft>
              <a:buNone/>
            </a:pPr>
            <a:r>
              <a:rPr b="1" lang="en" sz="1550">
                <a:solidFill>
                  <a:srgbClr val="202122"/>
                </a:solidFill>
                <a:latin typeface="Century Gothic"/>
                <a:ea typeface="Century Gothic"/>
                <a:cs typeface="Century Gothic"/>
                <a:sym typeface="Century Gothic"/>
              </a:rPr>
              <a:t>Stanley David Griggs</a:t>
            </a:r>
            <a:endParaRPr b="1" sz="1550">
              <a:solidFill>
                <a:srgbClr val="202122"/>
              </a:solidFill>
              <a:latin typeface="Century Gothic"/>
              <a:ea typeface="Century Gothic"/>
              <a:cs typeface="Century Gothic"/>
              <a:sym typeface="Century Gothic"/>
            </a:endParaRPr>
          </a:p>
          <a:p>
            <a:pPr indent="0" lvl="0" marL="0" rtl="0" algn="ctr">
              <a:spcBef>
                <a:spcPts val="0"/>
              </a:spcBef>
              <a:spcAft>
                <a:spcPts val="0"/>
              </a:spcAft>
              <a:buNone/>
            </a:pPr>
            <a:r>
              <a:rPr lang="en" sz="1350">
                <a:solidFill>
                  <a:srgbClr val="202122"/>
                </a:solidFill>
                <a:latin typeface="Century Gothic"/>
                <a:ea typeface="Century Gothic"/>
                <a:cs typeface="Century Gothic"/>
                <a:sym typeface="Century Gothic"/>
              </a:rPr>
              <a:t>Only spaceflight</a:t>
            </a:r>
            <a:endParaRPr b="1" sz="1150">
              <a:solidFill>
                <a:srgbClr val="202122"/>
              </a:solidFill>
              <a:latin typeface="Century Gothic"/>
              <a:ea typeface="Century Gothic"/>
              <a:cs typeface="Century Gothic"/>
              <a:sym typeface="Century Gothic"/>
            </a:endParaRPr>
          </a:p>
        </p:txBody>
      </p:sp>
      <p:sp>
        <p:nvSpPr>
          <p:cNvPr id="67" name="Google Shape;67;p15"/>
          <p:cNvSpPr/>
          <p:nvPr/>
        </p:nvSpPr>
        <p:spPr>
          <a:xfrm rot="3652219">
            <a:off x="6001623" y="135018"/>
            <a:ext cx="266851" cy="1904964"/>
          </a:xfrm>
          <a:prstGeom prst="down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rot="-8563080">
            <a:off x="3723005" y="3071754"/>
            <a:ext cx="266947" cy="1075049"/>
          </a:xfrm>
          <a:prstGeom prst="down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rot="-6033854">
            <a:off x="2382150" y="2117201"/>
            <a:ext cx="266721" cy="909078"/>
          </a:xfrm>
          <a:prstGeom prst="down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p:nvPr/>
        </p:nvSpPr>
        <p:spPr>
          <a:xfrm>
            <a:off x="245025" y="2162200"/>
            <a:ext cx="1864200" cy="12537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50">
                <a:solidFill>
                  <a:srgbClr val="202122"/>
                </a:solidFill>
                <a:latin typeface="Century Gothic"/>
                <a:ea typeface="Century Gothic"/>
                <a:cs typeface="Century Gothic"/>
                <a:sym typeface="Century Gothic"/>
              </a:rPr>
              <a:t>Commander</a:t>
            </a:r>
            <a:endParaRPr sz="1350">
              <a:solidFill>
                <a:srgbClr val="202122"/>
              </a:solidFill>
              <a:latin typeface="Century Gothic"/>
              <a:ea typeface="Century Gothic"/>
              <a:cs typeface="Century Gothic"/>
              <a:sym typeface="Century Gothic"/>
            </a:endParaRPr>
          </a:p>
          <a:p>
            <a:pPr indent="0" lvl="0" marL="0" rtl="0" algn="ctr">
              <a:spcBef>
                <a:spcPts val="0"/>
              </a:spcBef>
              <a:spcAft>
                <a:spcPts val="0"/>
              </a:spcAft>
              <a:buNone/>
            </a:pPr>
            <a:r>
              <a:rPr b="1" lang="en" sz="1550">
                <a:solidFill>
                  <a:srgbClr val="202122"/>
                </a:solidFill>
                <a:latin typeface="Century Gothic"/>
                <a:ea typeface="Century Gothic"/>
                <a:cs typeface="Century Gothic"/>
                <a:sym typeface="Century Gothic"/>
              </a:rPr>
              <a:t>Karol J. Bobko</a:t>
            </a:r>
            <a:endParaRPr b="1" sz="1550">
              <a:solidFill>
                <a:srgbClr val="202122"/>
              </a:solidFill>
              <a:latin typeface="Century Gothic"/>
              <a:ea typeface="Century Gothic"/>
              <a:cs typeface="Century Gothic"/>
              <a:sym typeface="Century Gothic"/>
            </a:endParaRPr>
          </a:p>
          <a:p>
            <a:pPr indent="0" lvl="0" marL="0" rtl="0" algn="ctr">
              <a:spcBef>
                <a:spcPts val="0"/>
              </a:spcBef>
              <a:spcAft>
                <a:spcPts val="0"/>
              </a:spcAft>
              <a:buNone/>
            </a:pPr>
            <a:r>
              <a:rPr lang="en" sz="1350">
                <a:solidFill>
                  <a:srgbClr val="202122"/>
                </a:solidFill>
                <a:latin typeface="Century Gothic"/>
                <a:ea typeface="Century Gothic"/>
                <a:cs typeface="Century Gothic"/>
                <a:sym typeface="Century Gothic"/>
              </a:rPr>
              <a:t>Second</a:t>
            </a:r>
            <a:r>
              <a:rPr b="1" lang="en" sz="1550">
                <a:solidFill>
                  <a:srgbClr val="202122"/>
                </a:solidFill>
                <a:latin typeface="Century Gothic"/>
                <a:ea typeface="Century Gothic"/>
                <a:cs typeface="Century Gothic"/>
                <a:sym typeface="Century Gothic"/>
              </a:rPr>
              <a:t> </a:t>
            </a:r>
            <a:r>
              <a:rPr lang="en" sz="1350">
                <a:solidFill>
                  <a:srgbClr val="202122"/>
                </a:solidFill>
                <a:latin typeface="Century Gothic"/>
                <a:ea typeface="Century Gothic"/>
                <a:cs typeface="Century Gothic"/>
                <a:sym typeface="Century Gothic"/>
              </a:rPr>
              <a:t>spaceflight</a:t>
            </a:r>
            <a:endParaRPr sz="1050">
              <a:solidFill>
                <a:srgbClr val="202122"/>
              </a:solidFill>
              <a:latin typeface="Century Gothic"/>
              <a:ea typeface="Century Gothic"/>
              <a:cs typeface="Century Gothic"/>
              <a:sym typeface="Century Gothic"/>
            </a:endParaRPr>
          </a:p>
        </p:txBody>
      </p:sp>
      <p:sp>
        <p:nvSpPr>
          <p:cNvPr id="71" name="Google Shape;71;p15"/>
          <p:cNvSpPr/>
          <p:nvPr/>
        </p:nvSpPr>
        <p:spPr>
          <a:xfrm>
            <a:off x="2222100" y="3794825"/>
            <a:ext cx="1864200" cy="11775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50">
                <a:latin typeface="Century Gothic"/>
                <a:ea typeface="Century Gothic"/>
                <a:cs typeface="Century Gothic"/>
                <a:sym typeface="Century Gothic"/>
              </a:rPr>
              <a:t>Pilot</a:t>
            </a:r>
            <a:endParaRPr sz="1350">
              <a:latin typeface="Century Gothic"/>
              <a:ea typeface="Century Gothic"/>
              <a:cs typeface="Century Gothic"/>
              <a:sym typeface="Century Gothic"/>
            </a:endParaRPr>
          </a:p>
          <a:p>
            <a:pPr indent="0" lvl="0" marL="0" rtl="0" algn="ctr">
              <a:spcBef>
                <a:spcPts val="0"/>
              </a:spcBef>
              <a:spcAft>
                <a:spcPts val="0"/>
              </a:spcAft>
              <a:buNone/>
            </a:pPr>
            <a:r>
              <a:rPr b="1" lang="en" sz="1550">
                <a:latin typeface="Century Gothic"/>
                <a:ea typeface="Century Gothic"/>
                <a:cs typeface="Century Gothic"/>
                <a:sym typeface="Century Gothic"/>
              </a:rPr>
              <a:t>Donald E. Williams</a:t>
            </a:r>
            <a:endParaRPr b="1" sz="1550">
              <a:latin typeface="Century Gothic"/>
              <a:ea typeface="Century Gothic"/>
              <a:cs typeface="Century Gothic"/>
              <a:sym typeface="Century Gothic"/>
            </a:endParaRPr>
          </a:p>
          <a:p>
            <a:pPr indent="0" lvl="0" marL="0" rtl="0" algn="ctr">
              <a:spcBef>
                <a:spcPts val="0"/>
              </a:spcBef>
              <a:spcAft>
                <a:spcPts val="0"/>
              </a:spcAft>
              <a:buNone/>
            </a:pPr>
            <a:r>
              <a:rPr lang="en">
                <a:latin typeface="Century Gothic"/>
                <a:ea typeface="Century Gothic"/>
                <a:cs typeface="Century Gothic"/>
                <a:sym typeface="Century Gothic"/>
              </a:rPr>
              <a:t>First spaceflight</a:t>
            </a:r>
            <a:endParaRPr>
              <a:latin typeface="Century Gothic"/>
              <a:ea typeface="Century Gothic"/>
              <a:cs typeface="Century Gothic"/>
              <a:sym typeface="Century Gothic"/>
            </a:endParaRPr>
          </a:p>
        </p:txBody>
      </p:sp>
      <p:sp>
        <p:nvSpPr>
          <p:cNvPr id="72" name="Google Shape;72;p15"/>
          <p:cNvSpPr/>
          <p:nvPr/>
        </p:nvSpPr>
        <p:spPr>
          <a:xfrm>
            <a:off x="6898775" y="125975"/>
            <a:ext cx="1864200" cy="11775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50">
                <a:solidFill>
                  <a:srgbClr val="202122"/>
                </a:solidFill>
                <a:latin typeface="Century Gothic"/>
                <a:ea typeface="Century Gothic"/>
                <a:cs typeface="Century Gothic"/>
                <a:sym typeface="Century Gothic"/>
              </a:rPr>
              <a:t>Payload Specialist 1</a:t>
            </a:r>
            <a:endParaRPr sz="1250">
              <a:solidFill>
                <a:srgbClr val="202122"/>
              </a:solidFill>
              <a:latin typeface="Century Gothic"/>
              <a:ea typeface="Century Gothic"/>
              <a:cs typeface="Century Gothic"/>
              <a:sym typeface="Century Gothic"/>
            </a:endParaRPr>
          </a:p>
          <a:p>
            <a:pPr indent="0" lvl="0" marL="0" rtl="0" algn="ctr">
              <a:spcBef>
                <a:spcPts val="0"/>
              </a:spcBef>
              <a:spcAft>
                <a:spcPts val="0"/>
              </a:spcAft>
              <a:buNone/>
            </a:pPr>
            <a:r>
              <a:rPr b="1" lang="en" sz="1550">
                <a:solidFill>
                  <a:srgbClr val="202122"/>
                </a:solidFill>
                <a:latin typeface="Century Gothic"/>
                <a:ea typeface="Century Gothic"/>
                <a:cs typeface="Century Gothic"/>
                <a:sym typeface="Century Gothic"/>
              </a:rPr>
              <a:t>Charles D. Walker</a:t>
            </a:r>
            <a:endParaRPr b="1" sz="1550">
              <a:solidFill>
                <a:srgbClr val="202122"/>
              </a:solidFill>
              <a:latin typeface="Century Gothic"/>
              <a:ea typeface="Century Gothic"/>
              <a:cs typeface="Century Gothic"/>
              <a:sym typeface="Century Gothic"/>
            </a:endParaRPr>
          </a:p>
          <a:p>
            <a:pPr indent="0" lvl="0" marL="0" rtl="0" algn="ctr">
              <a:spcBef>
                <a:spcPts val="0"/>
              </a:spcBef>
              <a:spcAft>
                <a:spcPts val="0"/>
              </a:spcAft>
              <a:buNone/>
            </a:pPr>
            <a:r>
              <a:rPr lang="en" sz="1150">
                <a:solidFill>
                  <a:srgbClr val="202122"/>
                </a:solidFill>
                <a:latin typeface="Century Gothic"/>
                <a:ea typeface="Century Gothic"/>
                <a:cs typeface="Century Gothic"/>
                <a:sym typeface="Century Gothic"/>
              </a:rPr>
              <a:t>Second spaceflight</a:t>
            </a:r>
            <a:endParaRPr sz="850">
              <a:solidFill>
                <a:srgbClr val="202122"/>
              </a:solidFill>
              <a:latin typeface="Century Gothic"/>
              <a:ea typeface="Century Gothic"/>
              <a:cs typeface="Century Gothic"/>
              <a:sym typeface="Century Gothic"/>
            </a:endParaRPr>
          </a:p>
        </p:txBody>
      </p:sp>
      <p:sp>
        <p:nvSpPr>
          <p:cNvPr id="73" name="Google Shape;73;p15"/>
          <p:cNvSpPr/>
          <p:nvPr/>
        </p:nvSpPr>
        <p:spPr>
          <a:xfrm rot="8958744">
            <a:off x="5425893" y="2986368"/>
            <a:ext cx="266872" cy="1143529"/>
          </a:xfrm>
          <a:prstGeom prst="down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p:nvPr/>
        </p:nvSpPr>
        <p:spPr>
          <a:xfrm rot="7101190">
            <a:off x="6561493" y="2343934"/>
            <a:ext cx="266580" cy="1314510"/>
          </a:xfrm>
          <a:prstGeom prst="down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p:nvPr/>
        </p:nvSpPr>
        <p:spPr>
          <a:xfrm>
            <a:off x="6713675" y="3100775"/>
            <a:ext cx="1864200" cy="11775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50">
                <a:solidFill>
                  <a:srgbClr val="202122"/>
                </a:solidFill>
                <a:latin typeface="Century Gothic"/>
                <a:ea typeface="Century Gothic"/>
                <a:cs typeface="Century Gothic"/>
                <a:sym typeface="Century Gothic"/>
              </a:rPr>
              <a:t>Mission Specialist 3</a:t>
            </a:r>
            <a:endParaRPr sz="1350">
              <a:solidFill>
                <a:srgbClr val="202122"/>
              </a:solidFill>
              <a:latin typeface="Century Gothic"/>
              <a:ea typeface="Century Gothic"/>
              <a:cs typeface="Century Gothic"/>
              <a:sym typeface="Century Gothic"/>
            </a:endParaRPr>
          </a:p>
          <a:p>
            <a:pPr indent="0" lvl="0" marL="0" rtl="0" algn="ctr">
              <a:spcBef>
                <a:spcPts val="0"/>
              </a:spcBef>
              <a:spcAft>
                <a:spcPts val="0"/>
              </a:spcAft>
              <a:buNone/>
            </a:pPr>
            <a:r>
              <a:rPr b="1" lang="en" sz="1550">
                <a:solidFill>
                  <a:srgbClr val="202122"/>
                </a:solidFill>
                <a:latin typeface="Century Gothic"/>
                <a:ea typeface="Century Gothic"/>
                <a:cs typeface="Century Gothic"/>
                <a:sym typeface="Century Gothic"/>
              </a:rPr>
              <a:t>Jeffrey A. Hoffman</a:t>
            </a:r>
            <a:endParaRPr b="1" sz="1550">
              <a:solidFill>
                <a:srgbClr val="202122"/>
              </a:solidFill>
              <a:latin typeface="Century Gothic"/>
              <a:ea typeface="Century Gothic"/>
              <a:cs typeface="Century Gothic"/>
              <a:sym typeface="Century Gothic"/>
            </a:endParaRPr>
          </a:p>
          <a:p>
            <a:pPr indent="0" lvl="0" marL="0" rtl="0" algn="ctr">
              <a:spcBef>
                <a:spcPts val="0"/>
              </a:spcBef>
              <a:spcAft>
                <a:spcPts val="0"/>
              </a:spcAft>
              <a:buNone/>
            </a:pPr>
            <a:r>
              <a:rPr lang="en" sz="1350">
                <a:solidFill>
                  <a:srgbClr val="202122"/>
                </a:solidFill>
                <a:latin typeface="Century Gothic"/>
                <a:ea typeface="Century Gothic"/>
                <a:cs typeface="Century Gothic"/>
                <a:sym typeface="Century Gothic"/>
              </a:rPr>
              <a:t>First spaceflight</a:t>
            </a:r>
            <a:endParaRPr sz="1050">
              <a:solidFill>
                <a:srgbClr val="202122"/>
              </a:solidFill>
              <a:latin typeface="Century Gothic"/>
              <a:ea typeface="Century Gothic"/>
              <a:cs typeface="Century Gothic"/>
              <a:sym typeface="Century Gothic"/>
            </a:endParaRPr>
          </a:p>
        </p:txBody>
      </p:sp>
      <p:sp>
        <p:nvSpPr>
          <p:cNvPr id="76" name="Google Shape;76;p15"/>
          <p:cNvSpPr/>
          <p:nvPr/>
        </p:nvSpPr>
        <p:spPr>
          <a:xfrm>
            <a:off x="4957850" y="3889800"/>
            <a:ext cx="1864200" cy="11592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50">
                <a:solidFill>
                  <a:srgbClr val="202122"/>
                </a:solidFill>
                <a:latin typeface="Century Gothic"/>
                <a:ea typeface="Century Gothic"/>
                <a:cs typeface="Century Gothic"/>
                <a:sym typeface="Century Gothic"/>
              </a:rPr>
              <a:t>Astronaut Physician</a:t>
            </a:r>
            <a:endParaRPr sz="1250">
              <a:solidFill>
                <a:srgbClr val="202122"/>
              </a:solidFill>
              <a:latin typeface="Century Gothic"/>
              <a:ea typeface="Century Gothic"/>
              <a:cs typeface="Century Gothic"/>
              <a:sym typeface="Century Gothic"/>
            </a:endParaRPr>
          </a:p>
          <a:p>
            <a:pPr indent="0" lvl="0" marL="0" rtl="0" algn="ctr">
              <a:spcBef>
                <a:spcPts val="0"/>
              </a:spcBef>
              <a:spcAft>
                <a:spcPts val="0"/>
              </a:spcAft>
              <a:buNone/>
            </a:pPr>
            <a:r>
              <a:rPr b="1" lang="en" sz="1550">
                <a:solidFill>
                  <a:srgbClr val="202122"/>
                </a:solidFill>
                <a:latin typeface="Century Gothic"/>
                <a:ea typeface="Century Gothic"/>
                <a:cs typeface="Century Gothic"/>
                <a:sym typeface="Century Gothic"/>
              </a:rPr>
              <a:t>Margaret Rhea Seddon</a:t>
            </a:r>
            <a:endParaRPr b="1" sz="1550">
              <a:solidFill>
                <a:srgbClr val="202122"/>
              </a:solidFill>
              <a:latin typeface="Century Gothic"/>
              <a:ea typeface="Century Gothic"/>
              <a:cs typeface="Century Gothic"/>
              <a:sym typeface="Century Gothic"/>
            </a:endParaRPr>
          </a:p>
          <a:p>
            <a:pPr indent="0" lvl="0" marL="0" rtl="0" algn="ctr">
              <a:spcBef>
                <a:spcPts val="0"/>
              </a:spcBef>
              <a:spcAft>
                <a:spcPts val="0"/>
              </a:spcAft>
              <a:buNone/>
            </a:pPr>
            <a:r>
              <a:rPr lang="en" sz="1350">
                <a:solidFill>
                  <a:srgbClr val="202122"/>
                </a:solidFill>
                <a:latin typeface="Century Gothic"/>
                <a:ea typeface="Century Gothic"/>
                <a:cs typeface="Century Gothic"/>
                <a:sym typeface="Century Gothic"/>
              </a:rPr>
              <a:t>First spaceflight</a:t>
            </a:r>
            <a:endParaRPr sz="1350">
              <a:solidFill>
                <a:srgbClr val="202122"/>
              </a:solidFill>
              <a:latin typeface="Century Gothic"/>
              <a:ea typeface="Century Gothic"/>
              <a:cs typeface="Century Gothic"/>
              <a:sym typeface="Century Gothic"/>
            </a:endParaRPr>
          </a:p>
        </p:txBody>
      </p:sp>
      <p:sp>
        <p:nvSpPr>
          <p:cNvPr id="77" name="Google Shape;77;p15"/>
          <p:cNvSpPr/>
          <p:nvPr/>
        </p:nvSpPr>
        <p:spPr>
          <a:xfrm rot="5701868">
            <a:off x="6342518" y="1423687"/>
            <a:ext cx="266828" cy="825525"/>
          </a:xfrm>
          <a:prstGeom prst="down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p:nvPr/>
        </p:nvSpPr>
        <p:spPr>
          <a:xfrm>
            <a:off x="6822050" y="1379100"/>
            <a:ext cx="2050200" cy="10170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50">
                <a:latin typeface="Century Gothic"/>
                <a:ea typeface="Century Gothic"/>
                <a:cs typeface="Century Gothic"/>
                <a:sym typeface="Century Gothic"/>
              </a:rPr>
              <a:t>Congressional Observer</a:t>
            </a:r>
            <a:endParaRPr sz="1250">
              <a:latin typeface="Century Gothic"/>
              <a:ea typeface="Century Gothic"/>
              <a:cs typeface="Century Gothic"/>
              <a:sym typeface="Century Gothic"/>
            </a:endParaRPr>
          </a:p>
          <a:p>
            <a:pPr indent="0" lvl="0" marL="0" rtl="0" algn="ctr">
              <a:spcBef>
                <a:spcPts val="0"/>
              </a:spcBef>
              <a:spcAft>
                <a:spcPts val="0"/>
              </a:spcAft>
              <a:buNone/>
            </a:pPr>
            <a:r>
              <a:rPr b="1" lang="en" sz="1350">
                <a:latin typeface="Century Gothic"/>
                <a:ea typeface="Century Gothic"/>
                <a:cs typeface="Century Gothic"/>
                <a:sym typeface="Century Gothic"/>
              </a:rPr>
              <a:t>Edwin J. 'Jake' Garn</a:t>
            </a:r>
            <a:endParaRPr b="1" sz="1350">
              <a:latin typeface="Century Gothic"/>
              <a:ea typeface="Century Gothic"/>
              <a:cs typeface="Century Gothic"/>
              <a:sym typeface="Century Gothic"/>
            </a:endParaRPr>
          </a:p>
          <a:p>
            <a:pPr indent="0" lvl="0" marL="0" rtl="0" algn="l">
              <a:spcBef>
                <a:spcPts val="0"/>
              </a:spcBef>
              <a:spcAft>
                <a:spcPts val="0"/>
              </a:spcAft>
              <a:buNone/>
            </a:pPr>
            <a:r>
              <a:t/>
            </a:r>
            <a:endParaRPr>
              <a:latin typeface="Century Gothic"/>
              <a:ea typeface="Century Gothic"/>
              <a:cs typeface="Century Gothic"/>
              <a:sym typeface="Century Gothic"/>
            </a:endParaRPr>
          </a:p>
        </p:txBody>
      </p:sp>
      <p:sp>
        <p:nvSpPr>
          <p:cNvPr id="79" name="Google Shape;79;p15"/>
          <p:cNvSpPr/>
          <p:nvPr/>
        </p:nvSpPr>
        <p:spPr>
          <a:xfrm rot="-5400000">
            <a:off x="7420850" y="1938750"/>
            <a:ext cx="852600" cy="1266000"/>
          </a:xfrm>
          <a:prstGeom prst="homePlate">
            <a:avLst>
              <a:gd fmla="val 29775"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5"/>
          <p:cNvSpPr txBox="1"/>
          <p:nvPr/>
        </p:nvSpPr>
        <p:spPr>
          <a:xfrm>
            <a:off x="7053800" y="2259563"/>
            <a:ext cx="1586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Century Gothic"/>
                <a:ea typeface="Century Gothic"/>
                <a:cs typeface="Century Gothic"/>
                <a:sym typeface="Century Gothic"/>
              </a:rPr>
              <a:t>First elected </a:t>
            </a:r>
            <a:r>
              <a:rPr lang="en" sz="1200">
                <a:latin typeface="Century Gothic"/>
                <a:ea typeface="Century Gothic"/>
                <a:cs typeface="Century Gothic"/>
                <a:sym typeface="Century Gothic"/>
              </a:rPr>
              <a:t>official</a:t>
            </a:r>
            <a:r>
              <a:rPr lang="en" sz="1200">
                <a:latin typeface="Century Gothic"/>
                <a:ea typeface="Century Gothic"/>
                <a:cs typeface="Century Gothic"/>
                <a:sym typeface="Century Gothic"/>
              </a:rPr>
              <a:t> to go to space. </a:t>
            </a:r>
            <a:endParaRPr sz="1200">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1000"/>
                                        <p:tgtEl>
                                          <p:spTgt spid="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1500"/>
                                        <p:tgtEl>
                                          <p:spTgt spid="6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1000"/>
                                        <p:tgtEl>
                                          <p:spTgt spid="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70"/>
                                        </p:tgtEl>
                                        <p:attrNameLst>
                                          <p:attrName>style.visibility</p:attrName>
                                        </p:attrNameLst>
                                      </p:cBhvr>
                                      <p:to>
                                        <p:strVal val="visible"/>
                                      </p:to>
                                    </p:set>
                                    <p:anim calcmode="lin" valueType="num">
                                      <p:cBhvr additive="base">
                                        <p:cTn dur="1000"/>
                                        <p:tgtEl>
                                          <p:spTgt spid="7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1000"/>
                                        <p:tgtEl>
                                          <p:spTgt spid="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1000"/>
                                        <p:tgtEl>
                                          <p:spTgt spid="7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1000"/>
                                        <p:tgtEl>
                                          <p:spTgt spid="7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1000"/>
                                        <p:tgtEl>
                                          <p:spTgt spid="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1000"/>
                                        <p:tgtEl>
                                          <p:spTgt spid="7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1000"/>
                                        <p:tgtEl>
                                          <p:spTgt spid="7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p:tgtEl>
                                          <p:spTgt spid="8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1000"/>
                                        <p:tgtEl>
                                          <p:spTgt spid="7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1000"/>
                                        <p:tgtEl>
                                          <p:spTgt spid="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72"/>
                                        </p:tgtEl>
                                        <p:attrNameLst>
                                          <p:attrName>style.visibility</p:attrName>
                                        </p:attrNameLst>
                                      </p:cBhvr>
                                      <p:to>
                                        <p:strVal val="visible"/>
                                      </p:to>
                                    </p:set>
                                    <p:anim calcmode="lin" valueType="num">
                                      <p:cBhvr additive="base">
                                        <p:cTn dur="1000"/>
                                        <p:tgtEl>
                                          <p:spTgt spid="7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6" name="Google Shape;286;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7" name="Google Shape;287;p42"/>
          <p:cNvPicPr preferRelativeResize="0"/>
          <p:nvPr/>
        </p:nvPicPr>
        <p:blipFill>
          <a:blip r:embed="rId3">
            <a:alphaModFix/>
          </a:blip>
          <a:stretch>
            <a:fillRect/>
          </a:stretch>
        </p:blipFill>
        <p:spPr>
          <a:xfrm>
            <a:off x="0" y="82261"/>
            <a:ext cx="9143999" cy="49789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43"/>
          <p:cNvPicPr preferRelativeResize="0"/>
          <p:nvPr/>
        </p:nvPicPr>
        <p:blipFill rotWithShape="1">
          <a:blip r:embed="rId3">
            <a:alphaModFix/>
          </a:blip>
          <a:srcRect b="0" l="14926" r="34113" t="0"/>
          <a:stretch/>
        </p:blipFill>
        <p:spPr>
          <a:xfrm>
            <a:off x="311700" y="1152475"/>
            <a:ext cx="4069138" cy="3416400"/>
          </a:xfrm>
          <a:prstGeom prst="rect">
            <a:avLst/>
          </a:prstGeom>
          <a:noFill/>
          <a:ln>
            <a:noFill/>
          </a:ln>
        </p:spPr>
      </p:pic>
      <p:pic>
        <p:nvPicPr>
          <p:cNvPr id="293" name="Google Shape;293;p43"/>
          <p:cNvPicPr preferRelativeResize="0"/>
          <p:nvPr/>
        </p:nvPicPr>
        <p:blipFill>
          <a:blip r:embed="rId4">
            <a:alphaModFix/>
          </a:blip>
          <a:stretch>
            <a:fillRect/>
          </a:stretch>
        </p:blipFill>
        <p:spPr>
          <a:xfrm>
            <a:off x="4903688" y="152400"/>
            <a:ext cx="3629027" cy="483870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9" name="Google Shape;299;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00" name="Google Shape;300;p44"/>
          <p:cNvPicPr preferRelativeResize="0"/>
          <p:nvPr/>
        </p:nvPicPr>
        <p:blipFill>
          <a:blip r:embed="rId3">
            <a:alphaModFix/>
          </a:blip>
          <a:stretch>
            <a:fillRect/>
          </a:stretch>
        </p:blipFill>
        <p:spPr>
          <a:xfrm>
            <a:off x="61809" y="0"/>
            <a:ext cx="9020382"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45" title="RPReplay_Final1612458731.mp4">
            <a:hlinkClick r:id="rId3"/>
          </p:cNvPr>
          <p:cNvPicPr preferRelativeResize="0"/>
          <p:nvPr/>
        </p:nvPicPr>
        <p:blipFill>
          <a:blip r:embed="rId4">
            <a:alphaModFix/>
          </a:blip>
          <a:stretch>
            <a:fillRect/>
          </a:stretch>
        </p:blipFill>
        <p:spPr>
          <a:xfrm>
            <a:off x="141325" y="996761"/>
            <a:ext cx="4199924" cy="3149975"/>
          </a:xfrm>
          <a:prstGeom prst="rect">
            <a:avLst/>
          </a:prstGeom>
          <a:noFill/>
          <a:ln>
            <a:noFill/>
          </a:ln>
        </p:spPr>
      </p:pic>
      <p:pic>
        <p:nvPicPr>
          <p:cNvPr id="306" name="Google Shape;306;p45" title="RPReplay_Final1612458849.mp4">
            <a:hlinkClick r:id="rId5"/>
          </p:cNvPr>
          <p:cNvPicPr preferRelativeResize="0"/>
          <p:nvPr/>
        </p:nvPicPr>
        <p:blipFill>
          <a:blip r:embed="rId4">
            <a:alphaModFix/>
          </a:blip>
          <a:stretch>
            <a:fillRect/>
          </a:stretch>
        </p:blipFill>
        <p:spPr>
          <a:xfrm>
            <a:off x="4572000" y="996763"/>
            <a:ext cx="4199975" cy="314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46" title="RPReplay_Final1612458610.mp4">
            <a:hlinkClick r:id="rId3"/>
          </p:cNvPr>
          <p:cNvPicPr preferRelativeResize="0"/>
          <p:nvPr/>
        </p:nvPicPr>
        <p:blipFill>
          <a:blip r:embed="rId4">
            <a:alphaModFix/>
          </a:blip>
          <a:stretch>
            <a:fillRect/>
          </a:stretch>
        </p:blipFill>
        <p:spPr>
          <a:xfrm>
            <a:off x="171900" y="857250"/>
            <a:ext cx="4572000" cy="3429000"/>
          </a:xfrm>
          <a:prstGeom prst="rect">
            <a:avLst/>
          </a:prstGeom>
          <a:noFill/>
          <a:ln>
            <a:noFill/>
          </a:ln>
        </p:spPr>
      </p:pic>
      <p:pic>
        <p:nvPicPr>
          <p:cNvPr id="312" name="Google Shape;312;p46" title="RPReplay_Final1612458945.mp4">
            <a:hlinkClick r:id="rId5"/>
          </p:cNvPr>
          <p:cNvPicPr preferRelativeResize="0"/>
          <p:nvPr/>
        </p:nvPicPr>
        <p:blipFill>
          <a:blip r:embed="rId6">
            <a:alphaModFix/>
          </a:blip>
          <a:stretch>
            <a:fillRect/>
          </a:stretch>
        </p:blipFill>
        <p:spPr>
          <a:xfrm>
            <a:off x="4915800" y="717763"/>
            <a:ext cx="3857775" cy="37079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6" name="Shape 316"/>
        <p:cNvGrpSpPr/>
        <p:nvPr/>
      </p:nvGrpSpPr>
      <p:grpSpPr>
        <a:xfrm>
          <a:off x="0" y="0"/>
          <a:ext cx="0" cy="0"/>
          <a:chOff x="0" y="0"/>
          <a:chExt cx="0" cy="0"/>
        </a:xfrm>
      </p:grpSpPr>
      <p:sp>
        <p:nvSpPr>
          <p:cNvPr id="317" name="Google Shape;317;p47"/>
          <p:cNvSpPr/>
          <p:nvPr/>
        </p:nvSpPr>
        <p:spPr>
          <a:xfrm>
            <a:off x="316275" y="1614625"/>
            <a:ext cx="8589000" cy="32625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7"/>
          <p:cNvSpPr txBox="1"/>
          <p:nvPr>
            <p:ph idx="1" type="body"/>
          </p:nvPr>
        </p:nvSpPr>
        <p:spPr>
          <a:xfrm>
            <a:off x="384675" y="1614625"/>
            <a:ext cx="8520600" cy="3416400"/>
          </a:xfrm>
          <a:prstGeom prst="rect">
            <a:avLst/>
          </a:prstGeom>
        </p:spPr>
        <p:txBody>
          <a:bodyPr anchorCtr="0" anchor="t" bIns="91425" lIns="91425" spcFirstLastPara="1" rIns="91425" wrap="square" tIns="91425">
            <a:normAutofit lnSpcReduction="10000"/>
          </a:bodyPr>
          <a:lstStyle/>
          <a:p>
            <a:pPr indent="0" lvl="0" marL="228600" rtl="0" algn="l">
              <a:lnSpc>
                <a:spcPct val="110000"/>
              </a:lnSpc>
              <a:spcBef>
                <a:spcPts val="0"/>
              </a:spcBef>
              <a:spcAft>
                <a:spcPts val="0"/>
              </a:spcAft>
              <a:buNone/>
            </a:pPr>
            <a:r>
              <a:rPr lang="en" sz="2800">
                <a:solidFill>
                  <a:schemeClr val="dk1"/>
                </a:solidFill>
                <a:latin typeface="Questrial"/>
                <a:ea typeface="Questrial"/>
                <a:cs typeface="Questrial"/>
                <a:sym typeface="Questrial"/>
              </a:rPr>
              <a:t>What piece of the prototype are you most</a:t>
            </a:r>
            <a:r>
              <a:rPr lang="en" sz="2400">
                <a:solidFill>
                  <a:schemeClr val="lt1"/>
                </a:solidFill>
                <a:latin typeface="Questrial"/>
                <a:ea typeface="Questrial"/>
                <a:cs typeface="Questrial"/>
                <a:sym typeface="Questrial"/>
              </a:rPr>
              <a:t> </a:t>
            </a:r>
            <a:r>
              <a:rPr lang="en" sz="2800">
                <a:solidFill>
                  <a:schemeClr val="dk1"/>
                </a:solidFill>
                <a:latin typeface="Questrial"/>
                <a:ea typeface="Questrial"/>
                <a:cs typeface="Questrial"/>
                <a:sym typeface="Questrial"/>
              </a:rPr>
              <a:t>proud of engineering?</a:t>
            </a:r>
            <a:endParaRPr sz="2400">
              <a:solidFill>
                <a:schemeClr val="lt1"/>
              </a:solidFill>
              <a:latin typeface="Questrial"/>
              <a:ea typeface="Questrial"/>
              <a:cs typeface="Questrial"/>
              <a:sym typeface="Questrial"/>
            </a:endParaRPr>
          </a:p>
          <a:p>
            <a:pPr indent="0" lvl="0" marL="228600" rtl="0" algn="l">
              <a:lnSpc>
                <a:spcPct val="110000"/>
              </a:lnSpc>
              <a:spcBef>
                <a:spcPts val="1000"/>
              </a:spcBef>
              <a:spcAft>
                <a:spcPts val="0"/>
              </a:spcAft>
              <a:buNone/>
            </a:pPr>
            <a:r>
              <a:rPr lang="en" sz="2800">
                <a:solidFill>
                  <a:schemeClr val="dk1"/>
                </a:solidFill>
                <a:latin typeface="Questrial"/>
                <a:ea typeface="Questrial"/>
                <a:cs typeface="Questrial"/>
                <a:sym typeface="Questrial"/>
              </a:rPr>
              <a:t>What is an area for improvement?</a:t>
            </a:r>
            <a:endParaRPr sz="2400">
              <a:solidFill>
                <a:schemeClr val="lt1"/>
              </a:solidFill>
              <a:latin typeface="Questrial"/>
              <a:ea typeface="Questrial"/>
              <a:cs typeface="Questrial"/>
              <a:sym typeface="Questrial"/>
            </a:endParaRPr>
          </a:p>
          <a:p>
            <a:pPr indent="0" lvl="0" marL="228600" rtl="0" algn="l">
              <a:lnSpc>
                <a:spcPct val="110000"/>
              </a:lnSpc>
              <a:spcBef>
                <a:spcPts val="1000"/>
              </a:spcBef>
              <a:spcAft>
                <a:spcPts val="0"/>
              </a:spcAft>
              <a:buNone/>
            </a:pPr>
            <a:r>
              <a:rPr lang="en" sz="2800">
                <a:solidFill>
                  <a:schemeClr val="dk1"/>
                </a:solidFill>
                <a:latin typeface="Questrial"/>
                <a:ea typeface="Questrial"/>
                <a:cs typeface="Questrial"/>
                <a:sym typeface="Questrial"/>
              </a:rPr>
              <a:t>What did you see that you liked in another group’s design?</a:t>
            </a:r>
            <a:endParaRPr sz="2400">
              <a:solidFill>
                <a:schemeClr val="lt1"/>
              </a:solidFill>
              <a:latin typeface="Questrial"/>
              <a:ea typeface="Questrial"/>
              <a:cs typeface="Questrial"/>
              <a:sym typeface="Questrial"/>
            </a:endParaRPr>
          </a:p>
          <a:p>
            <a:pPr indent="0" lvl="0" marL="228600" rtl="0" algn="l">
              <a:lnSpc>
                <a:spcPct val="110000"/>
              </a:lnSpc>
              <a:spcBef>
                <a:spcPts val="1000"/>
              </a:spcBef>
              <a:spcAft>
                <a:spcPts val="0"/>
              </a:spcAft>
              <a:buNone/>
            </a:pPr>
            <a:r>
              <a:rPr lang="en" sz="2800">
                <a:solidFill>
                  <a:schemeClr val="dk1"/>
                </a:solidFill>
                <a:latin typeface="Questrial"/>
                <a:ea typeface="Questrial"/>
                <a:cs typeface="Questrial"/>
                <a:sym typeface="Questrial"/>
              </a:rPr>
              <a:t>How could you change your design for next time?</a:t>
            </a:r>
            <a:endParaRPr sz="3600" u="sng">
              <a:solidFill>
                <a:schemeClr val="dk1"/>
              </a:solidFill>
              <a:latin typeface="Questrial"/>
              <a:ea typeface="Questrial"/>
              <a:cs typeface="Questrial"/>
              <a:sym typeface="Quest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24" name="Google Shape;324;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5" name="Google Shape;325;p48"/>
          <p:cNvPicPr preferRelativeResize="0"/>
          <p:nvPr/>
        </p:nvPicPr>
        <p:blipFill>
          <a:blip r:embed="rId3">
            <a:alphaModFix/>
          </a:blip>
          <a:stretch>
            <a:fillRect/>
          </a:stretch>
        </p:blipFill>
        <p:spPr>
          <a:xfrm>
            <a:off x="0" y="11258"/>
            <a:ext cx="9143999" cy="512098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31" name="Google Shape;331;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2" name="Google Shape;332;p49"/>
          <p:cNvPicPr preferRelativeResize="0"/>
          <p:nvPr/>
        </p:nvPicPr>
        <p:blipFill>
          <a:blip r:embed="rId3">
            <a:alphaModFix/>
          </a:blip>
          <a:stretch>
            <a:fillRect/>
          </a:stretch>
        </p:blipFill>
        <p:spPr>
          <a:xfrm>
            <a:off x="16329" y="0"/>
            <a:ext cx="9111343"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38" name="Google Shape;338;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9" name="Google Shape;339;p50"/>
          <p:cNvPicPr preferRelativeResize="0"/>
          <p:nvPr/>
        </p:nvPicPr>
        <p:blipFill>
          <a:blip r:embed="rId3">
            <a:alphaModFix/>
          </a:blip>
          <a:stretch>
            <a:fillRect/>
          </a:stretch>
        </p:blipFill>
        <p:spPr>
          <a:xfrm>
            <a:off x="36368" y="0"/>
            <a:ext cx="9071263"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45" name="Google Shape;345;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6" name="Google Shape;346;p51"/>
          <p:cNvPicPr preferRelativeResize="0"/>
          <p:nvPr/>
        </p:nvPicPr>
        <p:blipFill>
          <a:blip r:embed="rId3">
            <a:alphaModFix/>
          </a:blip>
          <a:stretch>
            <a:fillRect/>
          </a:stretch>
        </p:blipFill>
        <p:spPr>
          <a:xfrm>
            <a:off x="16085" y="0"/>
            <a:ext cx="9111828" cy="5143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 name="Shape 84"/>
        <p:cNvGrpSpPr/>
        <p:nvPr/>
      </p:nvGrpSpPr>
      <p:grpSpPr>
        <a:xfrm>
          <a:off x="0" y="0"/>
          <a:ext cx="0" cy="0"/>
          <a:chOff x="0" y="0"/>
          <a:chExt cx="0" cy="0"/>
        </a:xfrm>
      </p:grpSpPr>
      <p:sp>
        <p:nvSpPr>
          <p:cNvPr id="85" name="Google Shape;85;p16"/>
          <p:cNvSpPr/>
          <p:nvPr/>
        </p:nvSpPr>
        <p:spPr>
          <a:xfrm>
            <a:off x="3570050" y="1018125"/>
            <a:ext cx="5143500" cy="3437700"/>
          </a:xfrm>
          <a:prstGeom prst="roundRect">
            <a:avLst>
              <a:gd fmla="val 16667" name="adj"/>
            </a:avLst>
          </a:prstGeom>
          <a:gradFill>
            <a:gsLst>
              <a:gs pos="0">
                <a:srgbClr val="F2F2F2"/>
              </a:gs>
              <a:gs pos="100000">
                <a:srgbClr val="A6A6A6"/>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6"/>
          <p:cNvSpPr txBox="1"/>
          <p:nvPr/>
        </p:nvSpPr>
        <p:spPr>
          <a:xfrm>
            <a:off x="3629525" y="1066875"/>
            <a:ext cx="4786500" cy="3340200"/>
          </a:xfrm>
          <a:prstGeom prst="rect">
            <a:avLst/>
          </a:prstGeom>
          <a:noFill/>
          <a:ln>
            <a:noFill/>
          </a:ln>
        </p:spPr>
        <p:txBody>
          <a:bodyPr anchorCtr="0" anchor="t" bIns="91425" lIns="91425" spcFirstLastPara="1" rIns="91425" wrap="square" tIns="91425">
            <a:spAutoFit/>
          </a:bodyPr>
          <a:lstStyle/>
          <a:p>
            <a:pPr indent="-323850" lvl="0" marL="457200" rtl="0" algn="l">
              <a:spcBef>
                <a:spcPts val="1000"/>
              </a:spcBef>
              <a:spcAft>
                <a:spcPts val="0"/>
              </a:spcAft>
              <a:buSzPts val="1500"/>
              <a:buFont typeface="Century Gothic"/>
              <a:buChar char="●"/>
            </a:pPr>
            <a:r>
              <a:rPr lang="en" sz="1500">
                <a:solidFill>
                  <a:schemeClr val="dk1"/>
                </a:solidFill>
                <a:latin typeface="Century Gothic"/>
                <a:ea typeface="Century Gothic"/>
                <a:cs typeface="Century Gothic"/>
                <a:sym typeface="Century Gothic"/>
              </a:rPr>
              <a:t>After two reschedules and a delay the crew of mission STS 51-D definitely had a GROWTH MINDSET</a:t>
            </a:r>
            <a:endParaRPr sz="1500">
              <a:latin typeface="Century Gothic"/>
              <a:ea typeface="Century Gothic"/>
              <a:cs typeface="Century Gothic"/>
              <a:sym typeface="Century Gothic"/>
            </a:endParaRPr>
          </a:p>
          <a:p>
            <a:pPr indent="-323850" lvl="0" marL="457200" rtl="0" algn="l">
              <a:spcBef>
                <a:spcPts val="1000"/>
              </a:spcBef>
              <a:spcAft>
                <a:spcPts val="0"/>
              </a:spcAft>
              <a:buSzPts val="1500"/>
              <a:buFont typeface="Century Gothic"/>
              <a:buChar char="●"/>
            </a:pPr>
            <a:r>
              <a:rPr lang="en" sz="1500">
                <a:latin typeface="Century Gothic"/>
                <a:ea typeface="Century Gothic"/>
                <a:cs typeface="Century Gothic"/>
                <a:sym typeface="Century Gothic"/>
              </a:rPr>
              <a:t>On the day of launch it was rescheduled almost an hour due to a boat floating into the restricted solid rocket booster recovery area.</a:t>
            </a:r>
            <a:endParaRPr sz="1500">
              <a:latin typeface="Century Gothic"/>
              <a:ea typeface="Century Gothic"/>
              <a:cs typeface="Century Gothic"/>
              <a:sym typeface="Century Gothic"/>
            </a:endParaRPr>
          </a:p>
          <a:p>
            <a:pPr indent="-323850" lvl="0" marL="457200" rtl="0" algn="l">
              <a:spcBef>
                <a:spcPts val="1000"/>
              </a:spcBef>
              <a:spcAft>
                <a:spcPts val="0"/>
              </a:spcAft>
              <a:buSzPts val="1500"/>
              <a:buFont typeface="Century Gothic"/>
              <a:buChar char="●"/>
            </a:pPr>
            <a:r>
              <a:rPr lang="en" sz="1500">
                <a:latin typeface="Century Gothic"/>
                <a:ea typeface="Century Gothic"/>
                <a:cs typeface="Century Gothic"/>
                <a:sym typeface="Century Gothic"/>
              </a:rPr>
              <a:t>This was the 16th Space Shuttle mission and 4th flight for Discovery</a:t>
            </a:r>
            <a:endParaRPr sz="1500">
              <a:latin typeface="Century Gothic"/>
              <a:ea typeface="Century Gothic"/>
              <a:cs typeface="Century Gothic"/>
              <a:sym typeface="Century Gothic"/>
            </a:endParaRPr>
          </a:p>
          <a:p>
            <a:pPr indent="-323850" lvl="0" marL="457200" rtl="0" algn="l">
              <a:spcBef>
                <a:spcPts val="1000"/>
              </a:spcBef>
              <a:spcAft>
                <a:spcPts val="0"/>
              </a:spcAft>
              <a:buSzPts val="1500"/>
              <a:buFont typeface="Century Gothic"/>
              <a:buChar char="●"/>
            </a:pPr>
            <a:r>
              <a:rPr lang="en" sz="1500">
                <a:latin typeface="Century Gothic"/>
                <a:ea typeface="Century Gothic"/>
                <a:cs typeface="Century Gothic"/>
                <a:sym typeface="Century Gothic"/>
              </a:rPr>
              <a:t>Discovery launched April 12, 1985 at 8:59 am EST from the Kennedy Space Center in Florida. </a:t>
            </a:r>
            <a:endParaRPr sz="1500">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2"/>
          <p:cNvSpPr txBox="1"/>
          <p:nvPr/>
        </p:nvSpPr>
        <p:spPr>
          <a:xfrm>
            <a:off x="447975" y="414800"/>
            <a:ext cx="8097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500"/>
              <a:t>Virtual</a:t>
            </a:r>
            <a:r>
              <a:rPr lang="en" sz="2500"/>
              <a:t> Class Recordings</a:t>
            </a:r>
            <a:endParaRPr sz="2500"/>
          </a:p>
        </p:txBody>
      </p:sp>
      <p:pic>
        <p:nvPicPr>
          <p:cNvPr id="352" name="Google Shape;352;p52" title="Satellite SWAT Sketch Sharing and Critique.mp4">
            <a:hlinkClick r:id="rId3"/>
          </p:cNvPr>
          <p:cNvPicPr preferRelativeResize="0"/>
          <p:nvPr/>
        </p:nvPicPr>
        <p:blipFill>
          <a:blip r:embed="rId4">
            <a:alphaModFix/>
          </a:blip>
          <a:stretch>
            <a:fillRect/>
          </a:stretch>
        </p:blipFill>
        <p:spPr>
          <a:xfrm>
            <a:off x="3335650" y="1917763"/>
            <a:ext cx="2321651" cy="1307975"/>
          </a:xfrm>
          <a:prstGeom prst="rect">
            <a:avLst/>
          </a:prstGeom>
          <a:noFill/>
          <a:ln>
            <a:noFill/>
          </a:ln>
        </p:spPr>
      </p:pic>
      <p:sp>
        <p:nvSpPr>
          <p:cNvPr id="353" name="Google Shape;353;p52"/>
          <p:cNvSpPr txBox="1"/>
          <p:nvPr>
            <p:ph type="title"/>
          </p:nvPr>
        </p:nvSpPr>
        <p:spPr>
          <a:xfrm>
            <a:off x="3266050" y="3225725"/>
            <a:ext cx="2321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620"/>
              <a:t>Satellite SWAT Sketch Sharing and Critique</a:t>
            </a:r>
            <a:endParaRPr sz="1620"/>
          </a:p>
        </p:txBody>
      </p:sp>
      <p:pic>
        <p:nvPicPr>
          <p:cNvPr id="354" name="Google Shape;354;p52" title="Satellite SWAT SEEC (2021-01-25 at 11:08 GMT-8)">
            <a:hlinkClick r:id="rId5"/>
          </p:cNvPr>
          <p:cNvPicPr preferRelativeResize="0"/>
          <p:nvPr/>
        </p:nvPicPr>
        <p:blipFill>
          <a:blip r:embed="rId6">
            <a:alphaModFix/>
          </a:blip>
          <a:stretch>
            <a:fillRect/>
          </a:stretch>
        </p:blipFill>
        <p:spPr>
          <a:xfrm>
            <a:off x="447975" y="1786375"/>
            <a:ext cx="2325242" cy="1307950"/>
          </a:xfrm>
          <a:prstGeom prst="rect">
            <a:avLst/>
          </a:prstGeom>
          <a:noFill/>
          <a:ln>
            <a:noFill/>
          </a:ln>
        </p:spPr>
      </p:pic>
      <p:sp>
        <p:nvSpPr>
          <p:cNvPr id="355" name="Google Shape;355;p52"/>
          <p:cNvSpPr txBox="1"/>
          <p:nvPr>
            <p:ph type="title"/>
          </p:nvPr>
        </p:nvSpPr>
        <p:spPr>
          <a:xfrm>
            <a:off x="101600" y="3134213"/>
            <a:ext cx="3018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620"/>
              <a:t>History and Introduction to the </a:t>
            </a:r>
            <a:endParaRPr sz="1620"/>
          </a:p>
          <a:p>
            <a:pPr indent="0" lvl="0" marL="0" rtl="0" algn="ctr">
              <a:spcBef>
                <a:spcPts val="0"/>
              </a:spcBef>
              <a:spcAft>
                <a:spcPts val="0"/>
              </a:spcAft>
              <a:buSzPts val="990"/>
              <a:buNone/>
            </a:pPr>
            <a:r>
              <a:rPr lang="en" sz="1620"/>
              <a:t>Satellite SWAT Design Challenge</a:t>
            </a:r>
            <a:endParaRPr sz="1620"/>
          </a:p>
        </p:txBody>
      </p:sp>
      <p:pic>
        <p:nvPicPr>
          <p:cNvPr id="356" name="Google Shape;356;p52" title="Satellite SWAT Prototype Sharing  1.29.21.mp4">
            <a:hlinkClick r:id="rId7"/>
          </p:cNvPr>
          <p:cNvPicPr preferRelativeResize="0"/>
          <p:nvPr/>
        </p:nvPicPr>
        <p:blipFill>
          <a:blip r:embed="rId8">
            <a:alphaModFix/>
          </a:blip>
          <a:stretch>
            <a:fillRect/>
          </a:stretch>
        </p:blipFill>
        <p:spPr>
          <a:xfrm>
            <a:off x="6685925" y="1917775"/>
            <a:ext cx="1743923" cy="1307950"/>
          </a:xfrm>
          <a:prstGeom prst="rect">
            <a:avLst/>
          </a:prstGeom>
          <a:noFill/>
          <a:ln>
            <a:noFill/>
          </a:ln>
        </p:spPr>
      </p:pic>
      <p:sp>
        <p:nvSpPr>
          <p:cNvPr id="357" name="Google Shape;357;p52"/>
          <p:cNvSpPr txBox="1"/>
          <p:nvPr>
            <p:ph type="title"/>
          </p:nvPr>
        </p:nvSpPr>
        <p:spPr>
          <a:xfrm>
            <a:off x="6500500" y="3315450"/>
            <a:ext cx="246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Satellite SWAT Prototypes</a:t>
            </a:r>
            <a:endParaRPr sz="182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53"/>
          <p:cNvPicPr preferRelativeResize="0"/>
          <p:nvPr/>
        </p:nvPicPr>
        <p:blipFill>
          <a:blip r:embed="rId3">
            <a:alphaModFix/>
          </a:blip>
          <a:stretch>
            <a:fillRect/>
          </a:stretch>
        </p:blipFill>
        <p:spPr>
          <a:xfrm>
            <a:off x="4373300" y="96238"/>
            <a:ext cx="4578251" cy="4606973"/>
          </a:xfrm>
          <a:prstGeom prst="rect">
            <a:avLst/>
          </a:prstGeom>
          <a:noFill/>
          <a:ln>
            <a:noFill/>
          </a:ln>
        </p:spPr>
      </p:pic>
      <p:pic>
        <p:nvPicPr>
          <p:cNvPr id="363" name="Google Shape;363;p53"/>
          <p:cNvPicPr preferRelativeResize="0"/>
          <p:nvPr/>
        </p:nvPicPr>
        <p:blipFill>
          <a:blip r:embed="rId4">
            <a:alphaModFix/>
          </a:blip>
          <a:stretch>
            <a:fillRect/>
          </a:stretch>
        </p:blipFill>
        <p:spPr>
          <a:xfrm>
            <a:off x="32125" y="960888"/>
            <a:ext cx="4341175" cy="3876251"/>
          </a:xfrm>
          <a:prstGeom prst="rect">
            <a:avLst/>
          </a:prstGeom>
          <a:noFill/>
          <a:ln>
            <a:noFill/>
          </a:ln>
        </p:spPr>
      </p:pic>
      <p:pic>
        <p:nvPicPr>
          <p:cNvPr id="364" name="Google Shape;364;p53"/>
          <p:cNvPicPr preferRelativeResize="0"/>
          <p:nvPr/>
        </p:nvPicPr>
        <p:blipFill>
          <a:blip r:embed="rId5">
            <a:alphaModFix/>
          </a:blip>
          <a:stretch>
            <a:fillRect/>
          </a:stretch>
        </p:blipFill>
        <p:spPr>
          <a:xfrm>
            <a:off x="834175" y="49625"/>
            <a:ext cx="3081775" cy="9112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54"/>
          <p:cNvPicPr preferRelativeResize="0"/>
          <p:nvPr/>
        </p:nvPicPr>
        <p:blipFill>
          <a:blip r:embed="rId3">
            <a:alphaModFix/>
          </a:blip>
          <a:stretch>
            <a:fillRect/>
          </a:stretch>
        </p:blipFill>
        <p:spPr>
          <a:xfrm>
            <a:off x="1133150" y="152400"/>
            <a:ext cx="6877690" cy="4838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7"/>
          <p:cNvSpPr/>
          <p:nvPr/>
        </p:nvSpPr>
        <p:spPr>
          <a:xfrm>
            <a:off x="3530375" y="952000"/>
            <a:ext cx="5513700" cy="3993000"/>
          </a:xfrm>
          <a:prstGeom prst="roundRect">
            <a:avLst>
              <a:gd fmla="val 6061" name="adj"/>
            </a:avLst>
          </a:prstGeom>
          <a:gradFill>
            <a:gsLst>
              <a:gs pos="0">
                <a:srgbClr val="F2F2F2"/>
              </a:gs>
              <a:gs pos="100000">
                <a:srgbClr val="A6A6A6"/>
              </a:gs>
            </a:gsLst>
            <a:path path="circle">
              <a:fillToRect b="50%" l="50%" r="50%" t="50%"/>
            </a:path>
            <a:tileRect/>
          </a:gra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323850" lvl="0" marL="457200" rtl="0" algn="l">
              <a:spcBef>
                <a:spcPts val="0"/>
              </a:spcBef>
              <a:spcAft>
                <a:spcPts val="0"/>
              </a:spcAft>
              <a:buSzPts val="1500"/>
              <a:buFont typeface="Century Gothic"/>
              <a:buChar char="●"/>
            </a:pPr>
            <a:r>
              <a:rPr b="1" lang="en" sz="1500">
                <a:latin typeface="Century Gothic"/>
                <a:ea typeface="Century Gothic"/>
                <a:cs typeface="Century Gothic"/>
                <a:sym typeface="Century Gothic"/>
              </a:rPr>
              <a:t>Primary Objective</a:t>
            </a:r>
            <a:endParaRPr b="1" sz="1500">
              <a:latin typeface="Century Gothic"/>
              <a:ea typeface="Century Gothic"/>
              <a:cs typeface="Century Gothic"/>
              <a:sym typeface="Century Gothic"/>
            </a:endParaRPr>
          </a:p>
          <a:p>
            <a:pPr indent="-323850" lvl="1" marL="914400" rtl="0" algn="l">
              <a:spcBef>
                <a:spcPts val="0"/>
              </a:spcBef>
              <a:spcAft>
                <a:spcPts val="0"/>
              </a:spcAft>
              <a:buSzPts val="1500"/>
              <a:buFont typeface="Century Gothic"/>
              <a:buChar char="○"/>
            </a:pPr>
            <a:r>
              <a:rPr lang="en" sz="1500">
                <a:latin typeface="Century Gothic"/>
                <a:ea typeface="Century Gothic"/>
                <a:cs typeface="Century Gothic"/>
                <a:sym typeface="Century Gothic"/>
              </a:rPr>
              <a:t>Deploy two communication satellites </a:t>
            </a:r>
            <a:endParaRPr sz="1500">
              <a:latin typeface="Century Gothic"/>
              <a:ea typeface="Century Gothic"/>
              <a:cs typeface="Century Gothic"/>
              <a:sym typeface="Century Gothic"/>
            </a:endParaRPr>
          </a:p>
          <a:p>
            <a:pPr indent="-323850" lvl="2" marL="1371600" rtl="0" algn="l">
              <a:spcBef>
                <a:spcPts val="0"/>
              </a:spcBef>
              <a:spcAft>
                <a:spcPts val="0"/>
              </a:spcAft>
              <a:buSzPts val="1500"/>
              <a:buFont typeface="Century Gothic"/>
              <a:buChar char="■"/>
            </a:pPr>
            <a:r>
              <a:rPr lang="en" sz="1500">
                <a:latin typeface="Century Gothic"/>
                <a:ea typeface="Century Gothic"/>
                <a:cs typeface="Century Gothic"/>
                <a:sym typeface="Century Gothic"/>
              </a:rPr>
              <a:t>Anik C-1</a:t>
            </a:r>
            <a:endParaRPr sz="1500">
              <a:latin typeface="Century Gothic"/>
              <a:ea typeface="Century Gothic"/>
              <a:cs typeface="Century Gothic"/>
              <a:sym typeface="Century Gothic"/>
            </a:endParaRPr>
          </a:p>
          <a:p>
            <a:pPr indent="-323850" lvl="2" marL="1371600" rtl="0" algn="l">
              <a:spcBef>
                <a:spcPts val="0"/>
              </a:spcBef>
              <a:spcAft>
                <a:spcPts val="0"/>
              </a:spcAft>
              <a:buSzPts val="1500"/>
              <a:buFont typeface="Century Gothic"/>
              <a:buChar char="■"/>
            </a:pPr>
            <a:r>
              <a:rPr lang="en" sz="1500">
                <a:latin typeface="Century Gothic"/>
                <a:ea typeface="Century Gothic"/>
                <a:cs typeface="Century Gothic"/>
                <a:sym typeface="Century Gothic"/>
              </a:rPr>
              <a:t>Syncom lV-3</a:t>
            </a:r>
            <a:endParaRPr sz="1500">
              <a:latin typeface="Century Gothic"/>
              <a:ea typeface="Century Gothic"/>
              <a:cs typeface="Century Gothic"/>
              <a:sym typeface="Century Gothic"/>
            </a:endParaRPr>
          </a:p>
          <a:p>
            <a:pPr indent="0" lvl="0" marL="1371600" rtl="0" algn="l">
              <a:spcBef>
                <a:spcPts val="0"/>
              </a:spcBef>
              <a:spcAft>
                <a:spcPts val="0"/>
              </a:spcAft>
              <a:buNone/>
            </a:pPr>
            <a:r>
              <a:t/>
            </a:r>
            <a:endParaRPr sz="15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Other Objectives</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solidFill>
                  <a:srgbClr val="333333"/>
                </a:solidFill>
                <a:latin typeface="Century Gothic"/>
                <a:ea typeface="Century Gothic"/>
                <a:cs typeface="Century Gothic"/>
                <a:sym typeface="Century Gothic"/>
              </a:rPr>
              <a:t>Continuous Flow Electrophoresis Experiment by Payload Specialist Charles Walker</a:t>
            </a:r>
            <a:endParaRPr sz="1200">
              <a:solidFill>
                <a:srgbClr val="333333"/>
              </a:solidFill>
              <a:latin typeface="Century Gothic"/>
              <a:ea typeface="Century Gothic"/>
              <a:cs typeface="Century Gothic"/>
              <a:sym typeface="Century Gothic"/>
            </a:endParaRPr>
          </a:p>
          <a:p>
            <a:pPr indent="-304800" lvl="2" marL="1371600" rtl="0" algn="l">
              <a:spcBef>
                <a:spcPts val="0"/>
              </a:spcBef>
              <a:spcAft>
                <a:spcPts val="0"/>
              </a:spcAft>
              <a:buClr>
                <a:srgbClr val="333333"/>
              </a:buClr>
              <a:buSzPts val="1200"/>
              <a:buFont typeface="Century Gothic"/>
              <a:buChar char="■"/>
            </a:pPr>
            <a:r>
              <a:rPr lang="en" sz="1200">
                <a:solidFill>
                  <a:srgbClr val="333333"/>
                </a:solidFill>
                <a:latin typeface="Century Gothic"/>
                <a:ea typeface="Century Gothic"/>
                <a:cs typeface="Century Gothic"/>
                <a:sym typeface="Century Gothic"/>
              </a:rPr>
              <a:t>The results from this experiment were groundbreaking in </a:t>
            </a:r>
            <a:r>
              <a:rPr lang="en" sz="1200">
                <a:solidFill>
                  <a:srgbClr val="333333"/>
                </a:solidFill>
                <a:latin typeface="Century Gothic"/>
                <a:ea typeface="Century Gothic"/>
                <a:cs typeface="Century Gothic"/>
                <a:sym typeface="Century Gothic"/>
              </a:rPr>
              <a:t>purification</a:t>
            </a:r>
            <a:r>
              <a:rPr lang="en" sz="1200">
                <a:solidFill>
                  <a:srgbClr val="333333"/>
                </a:solidFill>
                <a:latin typeface="Century Gothic"/>
                <a:ea typeface="Century Gothic"/>
                <a:cs typeface="Century Gothic"/>
                <a:sym typeface="Century Gothic"/>
              </a:rPr>
              <a:t> methods  used on Earth to produced better quality medicine.</a:t>
            </a:r>
            <a:endParaRPr sz="1200">
              <a:solidFill>
                <a:srgbClr val="333333"/>
              </a:solidFill>
              <a:latin typeface="Century Gothic"/>
              <a:ea typeface="Century Gothic"/>
              <a:cs typeface="Century Gothic"/>
              <a:sym typeface="Century Gothic"/>
            </a:endParaRPr>
          </a:p>
          <a:p>
            <a:pPr indent="-304800" lvl="1" marL="914400" rtl="0" algn="l">
              <a:spcBef>
                <a:spcPts val="0"/>
              </a:spcBef>
              <a:spcAft>
                <a:spcPts val="0"/>
              </a:spcAft>
              <a:buClr>
                <a:srgbClr val="333333"/>
              </a:buClr>
              <a:buSzPts val="1200"/>
              <a:buFont typeface="Century Gothic"/>
              <a:buChar char="○"/>
            </a:pPr>
            <a:r>
              <a:rPr lang="en" sz="1200">
                <a:solidFill>
                  <a:srgbClr val="333333"/>
                </a:solidFill>
                <a:latin typeface="Century Gothic"/>
                <a:ea typeface="Century Gothic"/>
                <a:cs typeface="Century Gothic"/>
                <a:sym typeface="Century Gothic"/>
              </a:rPr>
              <a:t>Informal science study on how simple mechanical toys work in space.</a:t>
            </a:r>
            <a:endParaRPr sz="1200">
              <a:solidFill>
                <a:srgbClr val="333333"/>
              </a:solidFill>
              <a:latin typeface="Century Gothic"/>
              <a:ea typeface="Century Gothic"/>
              <a:cs typeface="Century Gothic"/>
              <a:sym typeface="Century Gothic"/>
            </a:endParaRPr>
          </a:p>
          <a:p>
            <a:pPr indent="-304800" lvl="1" marL="914400" rtl="0" algn="l">
              <a:spcBef>
                <a:spcPts val="0"/>
              </a:spcBef>
              <a:spcAft>
                <a:spcPts val="0"/>
              </a:spcAft>
              <a:buClr>
                <a:srgbClr val="333333"/>
              </a:buClr>
              <a:buSzPts val="1200"/>
              <a:buFont typeface="Century Gothic"/>
              <a:buChar char="○"/>
            </a:pPr>
            <a:r>
              <a:rPr lang="en" sz="1200">
                <a:solidFill>
                  <a:srgbClr val="333333"/>
                </a:solidFill>
                <a:latin typeface="Century Gothic"/>
                <a:ea typeface="Century Gothic"/>
                <a:cs typeface="Century Gothic"/>
                <a:sym typeface="Century Gothic"/>
              </a:rPr>
              <a:t>To continue to study how the human body works in space</a:t>
            </a:r>
            <a:endParaRPr sz="1200">
              <a:solidFill>
                <a:srgbClr val="333333"/>
              </a:solidFill>
              <a:latin typeface="Century Gothic"/>
              <a:ea typeface="Century Gothic"/>
              <a:cs typeface="Century Gothic"/>
              <a:sym typeface="Century Gothic"/>
            </a:endParaRPr>
          </a:p>
          <a:p>
            <a:pPr indent="-304800" lvl="2" marL="1371600" rtl="0" algn="l">
              <a:spcBef>
                <a:spcPts val="0"/>
              </a:spcBef>
              <a:spcAft>
                <a:spcPts val="0"/>
              </a:spcAft>
              <a:buClr>
                <a:srgbClr val="333333"/>
              </a:buClr>
              <a:buSzPts val="1200"/>
              <a:buFont typeface="Century Gothic"/>
              <a:buChar char="■"/>
            </a:pPr>
            <a:r>
              <a:rPr lang="en" sz="1200">
                <a:solidFill>
                  <a:srgbClr val="333333"/>
                </a:solidFill>
                <a:latin typeface="Century Gothic"/>
                <a:ea typeface="Century Gothic"/>
                <a:cs typeface="Century Gothic"/>
                <a:sym typeface="Century Gothic"/>
              </a:rPr>
              <a:t>Senator Garn experienced the worst case of “Space Sickness” (SAS) ever recorded  on this mission.  They eve informally named a scale for space </a:t>
            </a:r>
            <a:r>
              <a:rPr lang="en" sz="1200">
                <a:solidFill>
                  <a:srgbClr val="333333"/>
                </a:solidFill>
                <a:latin typeface="Century Gothic"/>
                <a:ea typeface="Century Gothic"/>
                <a:cs typeface="Century Gothic"/>
                <a:sym typeface="Century Gothic"/>
              </a:rPr>
              <a:t>sickness</a:t>
            </a:r>
            <a:r>
              <a:rPr lang="en" sz="1200">
                <a:solidFill>
                  <a:srgbClr val="333333"/>
                </a:solidFill>
                <a:latin typeface="Century Gothic"/>
                <a:ea typeface="Century Gothic"/>
                <a:cs typeface="Century Gothic"/>
                <a:sym typeface="Century Gothic"/>
              </a:rPr>
              <a:t> after him called the Garn Scale. </a:t>
            </a:r>
            <a:endParaRPr sz="1200">
              <a:solidFill>
                <a:srgbClr val="333333"/>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id="96" name="Google Shape;96;p18"/>
          <p:cNvSpPr/>
          <p:nvPr/>
        </p:nvSpPr>
        <p:spPr>
          <a:xfrm>
            <a:off x="198325" y="1330725"/>
            <a:ext cx="5408100" cy="2242800"/>
          </a:xfrm>
          <a:prstGeom prst="roundRect">
            <a:avLst>
              <a:gd fmla="val 5320" name="adj"/>
            </a:avLst>
          </a:prstGeom>
          <a:gradFill>
            <a:gsLst>
              <a:gs pos="0">
                <a:srgbClr val="F2F2F2"/>
              </a:gs>
              <a:gs pos="100000">
                <a:srgbClr val="A6A6A6"/>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8"/>
          <p:cNvSpPr txBox="1"/>
          <p:nvPr/>
        </p:nvSpPr>
        <p:spPr>
          <a:xfrm>
            <a:off x="151975" y="1456350"/>
            <a:ext cx="55008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entury Gothic"/>
              <a:buChar char="●"/>
            </a:pPr>
            <a:r>
              <a:rPr lang="en">
                <a:latin typeface="Century Gothic"/>
                <a:ea typeface="Century Gothic"/>
                <a:cs typeface="Century Gothic"/>
                <a:sym typeface="Century Gothic"/>
              </a:rPr>
              <a:t>A few hours after launch the Crew deploys the first satellite Anik C-1 all goes well and the satellites booster kick motor propels it into orbit successfully. </a:t>
            </a:r>
            <a:endParaRPr>
              <a:latin typeface="Century Gothic"/>
              <a:ea typeface="Century Gothic"/>
              <a:cs typeface="Century Gothic"/>
              <a:sym typeface="Century Gothic"/>
            </a:endParaRPr>
          </a:p>
          <a:p>
            <a:pPr indent="0" lvl="0" marL="0" rtl="0" algn="l">
              <a:spcBef>
                <a:spcPts val="0"/>
              </a:spcBef>
              <a:spcAft>
                <a:spcPts val="0"/>
              </a:spcAft>
              <a:buNone/>
            </a:pPr>
            <a:r>
              <a:t/>
            </a:r>
            <a:endParaRPr>
              <a:latin typeface="Century Gothic"/>
              <a:ea typeface="Century Gothic"/>
              <a:cs typeface="Century Gothic"/>
              <a:sym typeface="Century Gothic"/>
            </a:endParaRPr>
          </a:p>
          <a:p>
            <a:pPr indent="-317500" lvl="0" marL="457200" rtl="0" algn="l">
              <a:spcBef>
                <a:spcPts val="0"/>
              </a:spcBef>
              <a:spcAft>
                <a:spcPts val="0"/>
              </a:spcAft>
              <a:buSzPts val="1400"/>
              <a:buFont typeface="Century Gothic"/>
              <a:buChar char="●"/>
            </a:pPr>
            <a:r>
              <a:rPr lang="en">
                <a:latin typeface="Century Gothic"/>
                <a:ea typeface="Century Gothic"/>
                <a:cs typeface="Century Gothic"/>
                <a:sym typeface="Century Gothic"/>
              </a:rPr>
              <a:t>The next day the crew deploys the second </a:t>
            </a:r>
            <a:r>
              <a:rPr lang="en">
                <a:latin typeface="Century Gothic"/>
                <a:ea typeface="Century Gothic"/>
                <a:cs typeface="Century Gothic"/>
                <a:sym typeface="Century Gothic"/>
              </a:rPr>
              <a:t>satellite the Syncom IV-3. But the booster stage did not fire.</a:t>
            </a:r>
            <a:endParaRPr>
              <a:latin typeface="Century Gothic"/>
              <a:ea typeface="Century Gothic"/>
              <a:cs typeface="Century Gothic"/>
              <a:sym typeface="Century Gothic"/>
            </a:endParaRPr>
          </a:p>
          <a:p>
            <a:pPr indent="0" lvl="0" marL="0" rtl="0" algn="l">
              <a:spcBef>
                <a:spcPts val="0"/>
              </a:spcBef>
              <a:spcAft>
                <a:spcPts val="0"/>
              </a:spcAft>
              <a:buNone/>
            </a:pPr>
            <a:r>
              <a:t/>
            </a:r>
            <a:endParaRPr>
              <a:latin typeface="Century Gothic"/>
              <a:ea typeface="Century Gothic"/>
              <a:cs typeface="Century Gothic"/>
              <a:sym typeface="Century Gothic"/>
            </a:endParaRPr>
          </a:p>
        </p:txBody>
      </p:sp>
      <p:pic>
        <p:nvPicPr>
          <p:cNvPr descr="Launch and subsequent rescue of the Leasat F3 satellite by NASA astronauts.  Satellite, built by Hughes Space and Communications Group, failed to operate properly at launch from the space shuttle.  Video produced in 1986 by Hughes." id="98" name="Google Shape;98;p18" title="Leasat F3 Satellite Rescue">
            <a:hlinkClick r:id="rId4"/>
          </p:cNvPr>
          <p:cNvPicPr preferRelativeResize="0"/>
          <p:nvPr/>
        </p:nvPicPr>
        <p:blipFill>
          <a:blip r:embed="rId5">
            <a:alphaModFix/>
          </a:blip>
          <a:stretch>
            <a:fillRect/>
          </a:stretch>
        </p:blipFill>
        <p:spPr>
          <a:xfrm>
            <a:off x="5741650" y="1537850"/>
            <a:ext cx="3232625" cy="24244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2" name="Shape 102"/>
        <p:cNvGrpSpPr/>
        <p:nvPr/>
      </p:nvGrpSpPr>
      <p:grpSpPr>
        <a:xfrm>
          <a:off x="0" y="0"/>
          <a:ext cx="0" cy="0"/>
          <a:chOff x="0" y="0"/>
          <a:chExt cx="0" cy="0"/>
        </a:xfrm>
      </p:grpSpPr>
      <p:sp>
        <p:nvSpPr>
          <p:cNvPr id="103" name="Google Shape;103;p19"/>
          <p:cNvSpPr/>
          <p:nvPr/>
        </p:nvSpPr>
        <p:spPr>
          <a:xfrm>
            <a:off x="631925" y="986825"/>
            <a:ext cx="7950600" cy="3812700"/>
          </a:xfrm>
          <a:prstGeom prst="roundRect">
            <a:avLst>
              <a:gd fmla="val 5320" name="adj"/>
            </a:avLst>
          </a:prstGeom>
          <a:gradFill>
            <a:gsLst>
              <a:gs pos="0">
                <a:srgbClr val="F2F2F2"/>
              </a:gs>
              <a:gs pos="100000">
                <a:srgbClr val="A6A6A6"/>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9"/>
          <p:cNvSpPr txBox="1"/>
          <p:nvPr/>
        </p:nvSpPr>
        <p:spPr>
          <a:xfrm>
            <a:off x="631925" y="986825"/>
            <a:ext cx="7950600" cy="43251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So now the crew members have a few problems…</a:t>
            </a:r>
            <a:endParaRPr sz="15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sz="1500">
              <a:solidFill>
                <a:schemeClr val="dk1"/>
              </a:solidFill>
              <a:latin typeface="Century Gothic"/>
              <a:ea typeface="Century Gothic"/>
              <a:cs typeface="Century Gothic"/>
              <a:sym typeface="Century Gothic"/>
            </a:endParaRPr>
          </a:p>
          <a:p>
            <a:pPr indent="-323850" lvl="1" marL="914400" rtl="0" algn="l">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They currently have a seven ton satellite rotating twice a minute, that is drifting further away from them into space. </a:t>
            </a:r>
            <a:endParaRPr sz="1500">
              <a:solidFill>
                <a:schemeClr val="dk1"/>
              </a:solidFill>
              <a:latin typeface="Century Gothic"/>
              <a:ea typeface="Century Gothic"/>
              <a:cs typeface="Century Gothic"/>
              <a:sym typeface="Century Gothic"/>
            </a:endParaRPr>
          </a:p>
          <a:p>
            <a:pPr indent="0" lvl="0" marL="914400" rtl="0" algn="l">
              <a:spcBef>
                <a:spcPts val="0"/>
              </a:spcBef>
              <a:spcAft>
                <a:spcPts val="0"/>
              </a:spcAft>
              <a:buNone/>
            </a:pPr>
            <a:r>
              <a:t/>
            </a:r>
            <a:endParaRPr sz="1500">
              <a:solidFill>
                <a:schemeClr val="dk1"/>
              </a:solidFill>
              <a:latin typeface="Century Gothic"/>
              <a:ea typeface="Century Gothic"/>
              <a:cs typeface="Century Gothic"/>
              <a:sym typeface="Century Gothic"/>
            </a:endParaRPr>
          </a:p>
          <a:p>
            <a:pPr indent="-323850" lvl="1" marL="914400" rtl="0" algn="l">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The power switch that they think needs to be flipped is a 4 inch lever attached to the side of the satellite </a:t>
            </a:r>
            <a:endParaRPr sz="1500">
              <a:solidFill>
                <a:schemeClr val="dk1"/>
              </a:solidFill>
              <a:latin typeface="Century Gothic"/>
              <a:ea typeface="Century Gothic"/>
              <a:cs typeface="Century Gothic"/>
              <a:sym typeface="Century Gothic"/>
            </a:endParaRPr>
          </a:p>
          <a:p>
            <a:pPr indent="0" lvl="0" marL="914400" rtl="0" algn="l">
              <a:spcBef>
                <a:spcPts val="0"/>
              </a:spcBef>
              <a:spcAft>
                <a:spcPts val="0"/>
              </a:spcAft>
              <a:buNone/>
            </a:pPr>
            <a:r>
              <a:t/>
            </a:r>
            <a:endParaRPr sz="1500">
              <a:solidFill>
                <a:schemeClr val="dk1"/>
              </a:solidFill>
              <a:latin typeface="Century Gothic"/>
              <a:ea typeface="Century Gothic"/>
              <a:cs typeface="Century Gothic"/>
              <a:sym typeface="Century Gothic"/>
            </a:endParaRPr>
          </a:p>
          <a:p>
            <a:pPr indent="-323850" lvl="1" marL="914400" rtl="0" algn="l">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They cannot grab the satellite to bring it back in because of its flat surface design</a:t>
            </a:r>
            <a:endParaRPr sz="1500">
              <a:solidFill>
                <a:schemeClr val="dk1"/>
              </a:solidFill>
              <a:latin typeface="Century Gothic"/>
              <a:ea typeface="Century Gothic"/>
              <a:cs typeface="Century Gothic"/>
              <a:sym typeface="Century Gothic"/>
            </a:endParaRPr>
          </a:p>
          <a:p>
            <a:pPr indent="0" lvl="0" marL="914400" rtl="0" algn="l">
              <a:spcBef>
                <a:spcPts val="0"/>
              </a:spcBef>
              <a:spcAft>
                <a:spcPts val="0"/>
              </a:spcAft>
              <a:buNone/>
            </a:pPr>
            <a:r>
              <a:t/>
            </a:r>
            <a:endParaRPr sz="1500">
              <a:solidFill>
                <a:schemeClr val="dk1"/>
              </a:solidFill>
              <a:latin typeface="Century Gothic"/>
              <a:ea typeface="Century Gothic"/>
              <a:cs typeface="Century Gothic"/>
              <a:sym typeface="Century Gothic"/>
            </a:endParaRPr>
          </a:p>
          <a:p>
            <a:pPr indent="-323850" lvl="1" marL="914400" rtl="0" algn="l">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They cannot bring the satellite back into the Discovery (or any other future shuttle) because they are unsure if the engines have attempted to fire and do not know if the satellite will explode.</a:t>
            </a:r>
            <a:br>
              <a:rPr lang="en" sz="1500">
                <a:solidFill>
                  <a:schemeClr val="dk1"/>
                </a:solidFill>
                <a:latin typeface="Century Gothic"/>
                <a:ea typeface="Century Gothic"/>
                <a:cs typeface="Century Gothic"/>
                <a:sym typeface="Century Gothic"/>
              </a:rPr>
            </a:br>
            <a:endParaRPr sz="1500">
              <a:solidFill>
                <a:schemeClr val="dk1"/>
              </a:solidFill>
              <a:latin typeface="Century Gothic"/>
              <a:ea typeface="Century Gothic"/>
              <a:cs typeface="Century Gothic"/>
              <a:sym typeface="Century Gothic"/>
            </a:endParaRPr>
          </a:p>
          <a:p>
            <a:pPr indent="-323850" lvl="1" marL="914400" rtl="0" algn="l">
              <a:spcBef>
                <a:spcPts val="0"/>
              </a:spcBef>
              <a:spcAft>
                <a:spcPts val="0"/>
              </a:spcAft>
              <a:buClr>
                <a:schemeClr val="dk1"/>
              </a:buClr>
              <a:buSzPts val="1500"/>
              <a:buFont typeface="Century Gothic"/>
              <a:buChar char="○"/>
            </a:pPr>
            <a:r>
              <a:rPr lang="en" sz="1500">
                <a:solidFill>
                  <a:schemeClr val="dk1"/>
                </a:solidFill>
                <a:latin typeface="Century Gothic"/>
                <a:ea typeface="Century Gothic"/>
                <a:cs typeface="Century Gothic"/>
                <a:sym typeface="Century Gothic"/>
              </a:rPr>
              <a:t>The satellite cost a LOT of money and they do not want to waste it.</a:t>
            </a:r>
            <a:endParaRPr sz="1500">
              <a:solidFill>
                <a:schemeClr val="dk1"/>
              </a:solidFill>
              <a:latin typeface="Century Gothic"/>
              <a:ea typeface="Century Gothic"/>
              <a:cs typeface="Century Gothic"/>
              <a:sym typeface="Century Gothic"/>
            </a:endParaRPr>
          </a:p>
          <a:p>
            <a:pPr indent="-323850" lvl="1" marL="914400" rtl="0" algn="l">
              <a:spcBef>
                <a:spcPts val="0"/>
              </a:spcBef>
              <a:spcAft>
                <a:spcPts val="0"/>
              </a:spcAft>
              <a:buClr>
                <a:schemeClr val="dk1"/>
              </a:buClr>
              <a:buSzPts val="1500"/>
              <a:buFont typeface="Century Gothic"/>
              <a:buChar char="○"/>
            </a:pPr>
            <a:r>
              <a:t/>
            </a:r>
            <a:endParaRPr sz="15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a:latin typeface="Century Gothic"/>
              <a:ea typeface="Century Gothic"/>
              <a:cs typeface="Century Gothic"/>
              <a:sym typeface="Century Gothic"/>
            </a:endParaRPr>
          </a:p>
        </p:txBody>
      </p:sp>
      <p:pic>
        <p:nvPicPr>
          <p:cNvPr id="105" name="Google Shape;105;p19"/>
          <p:cNvPicPr preferRelativeResize="0"/>
          <p:nvPr/>
        </p:nvPicPr>
        <p:blipFill>
          <a:blip r:embed="rId4">
            <a:alphaModFix/>
          </a:blip>
          <a:stretch>
            <a:fillRect/>
          </a:stretch>
        </p:blipFill>
        <p:spPr>
          <a:xfrm rot="-399265">
            <a:off x="772149" y="1758621"/>
            <a:ext cx="567973" cy="1004801"/>
          </a:xfrm>
          <a:prstGeom prst="rect">
            <a:avLst/>
          </a:prstGeom>
          <a:noFill/>
          <a:ln>
            <a:noFill/>
          </a:ln>
        </p:spPr>
      </p:pic>
      <p:pic>
        <p:nvPicPr>
          <p:cNvPr id="106" name="Google Shape;106;p19"/>
          <p:cNvPicPr preferRelativeResize="0"/>
          <p:nvPr/>
        </p:nvPicPr>
        <p:blipFill>
          <a:blip r:embed="rId4">
            <a:alphaModFix/>
          </a:blip>
          <a:stretch>
            <a:fillRect/>
          </a:stretch>
        </p:blipFill>
        <p:spPr>
          <a:xfrm rot="-1298518">
            <a:off x="861886" y="3731242"/>
            <a:ext cx="388509" cy="687313"/>
          </a:xfrm>
          <a:prstGeom prst="rect">
            <a:avLst/>
          </a:prstGeom>
          <a:noFill/>
          <a:ln>
            <a:noFill/>
          </a:ln>
        </p:spPr>
      </p:pic>
      <p:pic>
        <p:nvPicPr>
          <p:cNvPr id="107" name="Google Shape;107;p19"/>
          <p:cNvPicPr preferRelativeResize="0"/>
          <p:nvPr/>
        </p:nvPicPr>
        <p:blipFill>
          <a:blip r:embed="rId4">
            <a:alphaModFix/>
          </a:blip>
          <a:stretch>
            <a:fillRect/>
          </a:stretch>
        </p:blipFill>
        <p:spPr>
          <a:xfrm rot="-399267">
            <a:off x="8113931" y="1833871"/>
            <a:ext cx="332756" cy="588681"/>
          </a:xfrm>
          <a:prstGeom prst="rect">
            <a:avLst/>
          </a:prstGeom>
          <a:noFill/>
          <a:ln>
            <a:noFill/>
          </a:ln>
        </p:spPr>
      </p:pic>
      <p:pic>
        <p:nvPicPr>
          <p:cNvPr id="108" name="Google Shape;108;p19"/>
          <p:cNvPicPr preferRelativeResize="0"/>
          <p:nvPr/>
        </p:nvPicPr>
        <p:blipFill>
          <a:blip r:embed="rId4">
            <a:alphaModFix/>
          </a:blip>
          <a:stretch>
            <a:fillRect/>
          </a:stretch>
        </p:blipFill>
        <p:spPr>
          <a:xfrm rot="1097750">
            <a:off x="795060" y="2871797"/>
            <a:ext cx="313807" cy="5551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p20"/>
          <p:cNvSpPr/>
          <p:nvPr/>
        </p:nvSpPr>
        <p:spPr>
          <a:xfrm>
            <a:off x="432550" y="1232825"/>
            <a:ext cx="5408100" cy="3299100"/>
          </a:xfrm>
          <a:prstGeom prst="roundRect">
            <a:avLst>
              <a:gd fmla="val 8643"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Century Gothic"/>
              <a:buChar char="●"/>
            </a:pPr>
            <a:r>
              <a:rPr lang="en" sz="1600">
                <a:latin typeface="Century Gothic"/>
                <a:ea typeface="Century Gothic"/>
                <a:cs typeface="Century Gothic"/>
                <a:sym typeface="Century Gothic"/>
              </a:rPr>
              <a:t>To design a flexible tool that can be gently held against the side of the spinning satellite to hook the lever as it spins by. </a:t>
            </a:r>
            <a:endParaRPr sz="1600">
              <a:latin typeface="Century Gothic"/>
              <a:ea typeface="Century Gothic"/>
              <a:cs typeface="Century Gothic"/>
              <a:sym typeface="Century Gothic"/>
            </a:endParaRPr>
          </a:p>
          <a:p>
            <a:pPr indent="0" lvl="0" marL="457200" rtl="0" algn="l">
              <a:spcBef>
                <a:spcPts val="0"/>
              </a:spcBef>
              <a:spcAft>
                <a:spcPts val="0"/>
              </a:spcAft>
              <a:buNone/>
            </a:pPr>
            <a:r>
              <a:t/>
            </a:r>
            <a:endParaRPr sz="1600">
              <a:latin typeface="Century Gothic"/>
              <a:ea typeface="Century Gothic"/>
              <a:cs typeface="Century Gothic"/>
              <a:sym typeface="Century Gothic"/>
            </a:endParaRPr>
          </a:p>
          <a:p>
            <a:pPr indent="-330200" lvl="0" marL="457200" rtl="0" algn="l">
              <a:spcBef>
                <a:spcPts val="0"/>
              </a:spcBef>
              <a:spcAft>
                <a:spcPts val="0"/>
              </a:spcAft>
              <a:buSzPts val="1600"/>
              <a:buFont typeface="Century Gothic"/>
              <a:buChar char="●"/>
            </a:pPr>
            <a:r>
              <a:rPr lang="en" sz="1600">
                <a:latin typeface="Century Gothic"/>
                <a:ea typeface="Century Gothic"/>
                <a:cs typeface="Century Gothic"/>
                <a:sym typeface="Century Gothic"/>
              </a:rPr>
              <a:t>The tool needed to be strong enough to flip the switch but also had to be weak enough to break away after flipping the switch so as not to pull the </a:t>
            </a:r>
            <a:r>
              <a:rPr lang="en" sz="1600">
                <a:latin typeface="Century Gothic"/>
                <a:ea typeface="Century Gothic"/>
                <a:cs typeface="Century Gothic"/>
                <a:sym typeface="Century Gothic"/>
              </a:rPr>
              <a:t>satellite</a:t>
            </a:r>
            <a:r>
              <a:rPr lang="en" sz="1600">
                <a:latin typeface="Century Gothic"/>
                <a:ea typeface="Century Gothic"/>
                <a:cs typeface="Century Gothic"/>
                <a:sym typeface="Century Gothic"/>
              </a:rPr>
              <a:t> out of position and put the Discovery at risk. </a:t>
            </a:r>
            <a:endParaRPr sz="1600">
              <a:latin typeface="Century Gothic"/>
              <a:ea typeface="Century Gothic"/>
              <a:cs typeface="Century Gothic"/>
              <a:sym typeface="Century Gothic"/>
            </a:endParaRPr>
          </a:p>
          <a:p>
            <a:pPr indent="0" lvl="0" marL="457200" rtl="0" algn="l">
              <a:spcBef>
                <a:spcPts val="0"/>
              </a:spcBef>
              <a:spcAft>
                <a:spcPts val="0"/>
              </a:spcAft>
              <a:buNone/>
            </a:pPr>
            <a:r>
              <a:t/>
            </a:r>
            <a:endParaRPr sz="1600">
              <a:latin typeface="Century Gothic"/>
              <a:ea typeface="Century Gothic"/>
              <a:cs typeface="Century Gothic"/>
              <a:sym typeface="Century Gothic"/>
            </a:endParaRPr>
          </a:p>
          <a:p>
            <a:pPr indent="-330200" lvl="0" marL="457200" rtl="0" algn="l">
              <a:spcBef>
                <a:spcPts val="0"/>
              </a:spcBef>
              <a:spcAft>
                <a:spcPts val="0"/>
              </a:spcAft>
              <a:buSzPts val="1600"/>
              <a:buFont typeface="Century Gothic"/>
              <a:buChar char="●"/>
            </a:pPr>
            <a:r>
              <a:rPr lang="en" sz="1600">
                <a:latin typeface="Century Gothic"/>
                <a:ea typeface="Century Gothic"/>
                <a:cs typeface="Century Gothic"/>
                <a:sym typeface="Century Gothic"/>
              </a:rPr>
              <a:t>The crew had very little resources on board to create this tool with. </a:t>
            </a:r>
            <a:endParaRPr sz="1600">
              <a:latin typeface="Century Gothic"/>
              <a:ea typeface="Century Gothic"/>
              <a:cs typeface="Century Gothic"/>
              <a:sym typeface="Century Gothic"/>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4" name="Google Shape;114;p20"/>
          <p:cNvSpPr/>
          <p:nvPr/>
        </p:nvSpPr>
        <p:spPr>
          <a:xfrm>
            <a:off x="6474225" y="1232825"/>
            <a:ext cx="2063400" cy="3299100"/>
          </a:xfrm>
          <a:prstGeom prst="roundRect">
            <a:avLst>
              <a:gd fmla="val 8643"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Century Gothic"/>
                <a:ea typeface="Century Gothic"/>
                <a:cs typeface="Century Gothic"/>
                <a:sym typeface="Century Gothic"/>
              </a:rPr>
              <a:t>Materials the crew used:</a:t>
            </a:r>
            <a:endParaRPr b="1" sz="1600">
              <a:latin typeface="Century Gothic"/>
              <a:ea typeface="Century Gothic"/>
              <a:cs typeface="Century Gothic"/>
              <a:sym typeface="Century Gothic"/>
            </a:endParaRPr>
          </a:p>
          <a:p>
            <a:pPr indent="0" lvl="0" marL="0" rtl="0" algn="ctr">
              <a:spcBef>
                <a:spcPts val="0"/>
              </a:spcBef>
              <a:spcAft>
                <a:spcPts val="0"/>
              </a:spcAft>
              <a:buNone/>
            </a:pPr>
            <a:r>
              <a:t/>
            </a:r>
            <a:endParaRPr b="1" sz="16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AutoNum type="arabicPeriod"/>
            </a:pPr>
            <a:r>
              <a:rPr lang="en" sz="1300">
                <a:latin typeface="Century Gothic"/>
                <a:ea typeface="Century Gothic"/>
                <a:cs typeface="Century Gothic"/>
                <a:sym typeface="Century Gothic"/>
              </a:rPr>
              <a:t>Plastic covers from flight plans</a:t>
            </a:r>
            <a:endParaRPr sz="1300">
              <a:latin typeface="Century Gothic"/>
              <a:ea typeface="Century Gothic"/>
              <a:cs typeface="Century Gothic"/>
              <a:sym typeface="Century Gothic"/>
            </a:endParaRPr>
          </a:p>
          <a:p>
            <a:pPr indent="0" lvl="0" marL="457200" rtl="0" algn="l">
              <a:spcBef>
                <a:spcPts val="0"/>
              </a:spcBef>
              <a:spcAft>
                <a:spcPts val="0"/>
              </a:spcAft>
              <a:buNone/>
            </a:pPr>
            <a:r>
              <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AutoNum type="arabicPeriod"/>
            </a:pPr>
            <a:r>
              <a:rPr lang="en" sz="1300">
                <a:latin typeface="Century Gothic"/>
                <a:ea typeface="Century Gothic"/>
                <a:cs typeface="Century Gothic"/>
                <a:sym typeface="Century Gothic"/>
              </a:rPr>
              <a:t>Rubber tubes</a:t>
            </a:r>
            <a:endParaRPr sz="1300">
              <a:latin typeface="Century Gothic"/>
              <a:ea typeface="Century Gothic"/>
              <a:cs typeface="Century Gothic"/>
              <a:sym typeface="Century Gothic"/>
            </a:endParaRPr>
          </a:p>
          <a:p>
            <a:pPr indent="0" lvl="0" marL="457200" rtl="0" algn="l">
              <a:spcBef>
                <a:spcPts val="0"/>
              </a:spcBef>
              <a:spcAft>
                <a:spcPts val="0"/>
              </a:spcAft>
              <a:buNone/>
            </a:pPr>
            <a:r>
              <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AutoNum type="arabicPeriod"/>
            </a:pPr>
            <a:r>
              <a:rPr lang="en" sz="1300">
                <a:latin typeface="Century Gothic"/>
                <a:ea typeface="Century Gothic"/>
                <a:cs typeface="Century Gothic"/>
                <a:sym typeface="Century Gothic"/>
              </a:rPr>
              <a:t>Pieces of aluminum foil from window shades</a:t>
            </a:r>
            <a:endParaRPr sz="1300">
              <a:latin typeface="Century Gothic"/>
              <a:ea typeface="Century Gothic"/>
              <a:cs typeface="Century Gothic"/>
              <a:sym typeface="Century Gothic"/>
            </a:endParaRPr>
          </a:p>
          <a:p>
            <a:pPr indent="0" lvl="0" marL="457200" rtl="0" algn="l">
              <a:spcBef>
                <a:spcPts val="0"/>
              </a:spcBef>
              <a:spcAft>
                <a:spcPts val="0"/>
              </a:spcAft>
              <a:buNone/>
            </a:pPr>
            <a:r>
              <a:t/>
            </a:r>
            <a:endParaRPr sz="1300">
              <a:latin typeface="Century Gothic"/>
              <a:ea typeface="Century Gothic"/>
              <a:cs typeface="Century Gothic"/>
              <a:sym typeface="Century Gothic"/>
            </a:endParaRPr>
          </a:p>
          <a:p>
            <a:pPr indent="-311150" lvl="0" marL="457200" rtl="0" algn="l">
              <a:spcBef>
                <a:spcPts val="0"/>
              </a:spcBef>
              <a:spcAft>
                <a:spcPts val="0"/>
              </a:spcAft>
              <a:buSzPts val="1300"/>
              <a:buFont typeface="Century Gothic"/>
              <a:buAutoNum type="arabicPeriod"/>
            </a:pPr>
            <a:r>
              <a:rPr lang="en" sz="1300">
                <a:latin typeface="Century Gothic"/>
                <a:ea typeface="Century Gothic"/>
                <a:cs typeface="Century Gothic"/>
                <a:sym typeface="Century Gothic"/>
              </a:rPr>
              <a:t>Duct tape</a:t>
            </a:r>
            <a:endParaRPr sz="1300">
              <a:latin typeface="Century Gothic"/>
              <a:ea typeface="Century Gothic"/>
              <a:cs typeface="Century Gothic"/>
              <a:sym typeface="Century Gothic"/>
            </a:endParaRPr>
          </a:p>
          <a:p>
            <a:pPr indent="0" lvl="0" marL="457200" rtl="0" algn="l">
              <a:spcBef>
                <a:spcPts val="0"/>
              </a:spcBef>
              <a:spcAft>
                <a:spcPts val="0"/>
              </a:spcAft>
              <a:buNone/>
            </a:pPr>
            <a:r>
              <a:t/>
            </a:r>
            <a:endParaRPr sz="1300">
              <a:latin typeface="Century Gothic"/>
              <a:ea typeface="Century Gothic"/>
              <a:cs typeface="Century Gothic"/>
              <a:sym typeface="Century Gothic"/>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p21"/>
          <p:cNvSpPr/>
          <p:nvPr/>
        </p:nvSpPr>
        <p:spPr>
          <a:xfrm>
            <a:off x="774150" y="2804238"/>
            <a:ext cx="7748400" cy="119700"/>
          </a:xfrm>
          <a:prstGeom prst="rect">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1"/>
          <p:cNvSpPr txBox="1"/>
          <p:nvPr/>
        </p:nvSpPr>
        <p:spPr>
          <a:xfrm>
            <a:off x="612875" y="2923950"/>
            <a:ext cx="1494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FFFF"/>
                </a:solidFill>
                <a:latin typeface="Bangers"/>
                <a:ea typeface="Bangers"/>
                <a:cs typeface="Bangers"/>
                <a:sym typeface="Bangers"/>
              </a:rPr>
              <a:t>Step One:</a:t>
            </a:r>
            <a:endParaRPr sz="1800">
              <a:solidFill>
                <a:srgbClr val="FFFFFF"/>
              </a:solidFill>
              <a:latin typeface="Bangers"/>
              <a:ea typeface="Bangers"/>
              <a:cs typeface="Bangers"/>
              <a:sym typeface="Bangers"/>
            </a:endParaRPr>
          </a:p>
        </p:txBody>
      </p:sp>
      <p:sp>
        <p:nvSpPr>
          <p:cNvPr id="121" name="Google Shape;121;p21"/>
          <p:cNvSpPr txBox="1"/>
          <p:nvPr/>
        </p:nvSpPr>
        <p:spPr>
          <a:xfrm>
            <a:off x="2820625" y="2923950"/>
            <a:ext cx="1494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FFFF"/>
                </a:solidFill>
                <a:latin typeface="Bangers"/>
                <a:ea typeface="Bangers"/>
                <a:cs typeface="Bangers"/>
                <a:sym typeface="Bangers"/>
              </a:rPr>
              <a:t>Step Two:</a:t>
            </a:r>
            <a:endParaRPr sz="1800">
              <a:solidFill>
                <a:srgbClr val="FFFFFF"/>
              </a:solidFill>
              <a:latin typeface="Bangers"/>
              <a:ea typeface="Bangers"/>
              <a:cs typeface="Bangers"/>
              <a:sym typeface="Bangers"/>
            </a:endParaRPr>
          </a:p>
        </p:txBody>
      </p:sp>
      <p:sp>
        <p:nvSpPr>
          <p:cNvPr id="122" name="Google Shape;122;p21"/>
          <p:cNvSpPr txBox="1"/>
          <p:nvPr/>
        </p:nvSpPr>
        <p:spPr>
          <a:xfrm>
            <a:off x="4860250" y="2923950"/>
            <a:ext cx="1494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FFFF"/>
                </a:solidFill>
                <a:latin typeface="Bangers"/>
                <a:ea typeface="Bangers"/>
                <a:cs typeface="Bangers"/>
                <a:sym typeface="Bangers"/>
              </a:rPr>
              <a:t>Step three:</a:t>
            </a:r>
            <a:endParaRPr sz="1800">
              <a:solidFill>
                <a:srgbClr val="FFFFFF"/>
              </a:solidFill>
              <a:latin typeface="Bangers"/>
              <a:ea typeface="Bangers"/>
              <a:cs typeface="Bangers"/>
              <a:sym typeface="Bangers"/>
            </a:endParaRPr>
          </a:p>
        </p:txBody>
      </p:sp>
      <p:sp>
        <p:nvSpPr>
          <p:cNvPr id="123" name="Google Shape;123;p21"/>
          <p:cNvSpPr txBox="1"/>
          <p:nvPr/>
        </p:nvSpPr>
        <p:spPr>
          <a:xfrm>
            <a:off x="6940500" y="2923950"/>
            <a:ext cx="1494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rgbClr val="FFFFFF"/>
                </a:solidFill>
                <a:latin typeface="Bangers"/>
                <a:ea typeface="Bangers"/>
                <a:cs typeface="Bangers"/>
                <a:sym typeface="Bangers"/>
              </a:rPr>
              <a:t>Step Four:</a:t>
            </a:r>
            <a:endParaRPr sz="1800">
              <a:solidFill>
                <a:srgbClr val="FFFFFF"/>
              </a:solidFill>
              <a:latin typeface="Bangers"/>
              <a:ea typeface="Bangers"/>
              <a:cs typeface="Bangers"/>
              <a:sym typeface="Bangers"/>
            </a:endParaRPr>
          </a:p>
        </p:txBody>
      </p:sp>
      <p:sp>
        <p:nvSpPr>
          <p:cNvPr id="124" name="Google Shape;124;p21"/>
          <p:cNvSpPr/>
          <p:nvPr/>
        </p:nvSpPr>
        <p:spPr>
          <a:xfrm>
            <a:off x="566375" y="1061575"/>
            <a:ext cx="1587900" cy="16299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1"/>
          <p:cNvSpPr txBox="1"/>
          <p:nvPr/>
        </p:nvSpPr>
        <p:spPr>
          <a:xfrm>
            <a:off x="566375" y="1094500"/>
            <a:ext cx="15879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Century Gothic"/>
                <a:ea typeface="Century Gothic"/>
                <a:cs typeface="Century Gothic"/>
                <a:sym typeface="Century Gothic"/>
              </a:rPr>
              <a:t>With the help of engineers on the ground, create the fly swatter tool using materials found on board the Shuttle.</a:t>
            </a:r>
            <a:endParaRPr sz="1200"/>
          </a:p>
        </p:txBody>
      </p:sp>
      <p:sp>
        <p:nvSpPr>
          <p:cNvPr id="126" name="Google Shape;126;p21"/>
          <p:cNvSpPr/>
          <p:nvPr/>
        </p:nvSpPr>
        <p:spPr>
          <a:xfrm>
            <a:off x="2774113" y="1061575"/>
            <a:ext cx="1587900" cy="16299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Century Gothic"/>
                <a:ea typeface="Century Gothic"/>
                <a:cs typeface="Century Gothic"/>
                <a:sym typeface="Century Gothic"/>
              </a:rPr>
              <a:t>Astronauts Hoffman and Griggs complete a space walk to attach the fly swatter to the robotic arm of the Discovery.</a:t>
            </a:r>
            <a:endParaRPr sz="1200"/>
          </a:p>
        </p:txBody>
      </p:sp>
      <p:sp>
        <p:nvSpPr>
          <p:cNvPr id="127" name="Google Shape;127;p21"/>
          <p:cNvSpPr/>
          <p:nvPr/>
        </p:nvSpPr>
        <p:spPr>
          <a:xfrm>
            <a:off x="4813738" y="1061575"/>
            <a:ext cx="1587900" cy="16299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Century Gothic"/>
                <a:ea typeface="Century Gothic"/>
                <a:cs typeface="Century Gothic"/>
                <a:sym typeface="Century Gothic"/>
              </a:rPr>
              <a:t>Discovery Commander Bobko and Pilot Williams Maneuver the space craft alongside the satellite.</a:t>
            </a:r>
            <a:endParaRPr sz="1200"/>
          </a:p>
        </p:txBody>
      </p:sp>
      <p:sp>
        <p:nvSpPr>
          <p:cNvPr id="128" name="Google Shape;128;p21"/>
          <p:cNvSpPr/>
          <p:nvPr/>
        </p:nvSpPr>
        <p:spPr>
          <a:xfrm>
            <a:off x="6853350" y="1061575"/>
            <a:ext cx="1669200" cy="1629900"/>
          </a:xfrm>
          <a:prstGeom prst="roundRect">
            <a:avLst>
              <a:gd fmla="val 16667" name="adj"/>
            </a:avLst>
          </a:prstGeom>
          <a:gradFill>
            <a:gsLst>
              <a:gs pos="0">
                <a:srgbClr val="DDDDDD"/>
              </a:gs>
              <a:gs pos="100000">
                <a:srgbClr val="919191"/>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Century Gothic"/>
                <a:ea typeface="Century Gothic"/>
                <a:cs typeface="Century Gothic"/>
                <a:sym typeface="Century Gothic"/>
              </a:rPr>
              <a:t>Margaret Seddon operates the robotic arm of the discovery to gently lay the fly swatter in the position to catch the switch. </a:t>
            </a:r>
            <a:endParaRPr sz="1200"/>
          </a:p>
        </p:txBody>
      </p:sp>
      <p:sp>
        <p:nvSpPr>
          <p:cNvPr id="129" name="Google Shape;129;p21"/>
          <p:cNvSpPr/>
          <p:nvPr/>
        </p:nvSpPr>
        <p:spPr>
          <a:xfrm rot="5400000">
            <a:off x="1158275" y="2713950"/>
            <a:ext cx="404100" cy="1197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1"/>
          <p:cNvSpPr/>
          <p:nvPr/>
        </p:nvSpPr>
        <p:spPr>
          <a:xfrm rot="5400000">
            <a:off x="3366025" y="2713950"/>
            <a:ext cx="404100" cy="1197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1"/>
          <p:cNvSpPr/>
          <p:nvPr/>
        </p:nvSpPr>
        <p:spPr>
          <a:xfrm rot="5400000">
            <a:off x="5449200" y="2713950"/>
            <a:ext cx="404100" cy="1197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1"/>
          <p:cNvSpPr/>
          <p:nvPr/>
        </p:nvSpPr>
        <p:spPr>
          <a:xfrm rot="5400000">
            <a:off x="7532375" y="2713950"/>
            <a:ext cx="404100" cy="119700"/>
          </a:xfrm>
          <a:prstGeom prst="rect">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 name="Google Shape;133;p21"/>
          <p:cNvPicPr preferRelativeResize="0"/>
          <p:nvPr/>
        </p:nvPicPr>
        <p:blipFill>
          <a:blip r:embed="rId4">
            <a:alphaModFix/>
          </a:blip>
          <a:stretch>
            <a:fillRect/>
          </a:stretch>
        </p:blipFill>
        <p:spPr>
          <a:xfrm>
            <a:off x="1300475" y="3281000"/>
            <a:ext cx="1889265" cy="1704600"/>
          </a:xfrm>
          <a:prstGeom prst="rect">
            <a:avLst/>
          </a:prstGeom>
          <a:noFill/>
          <a:ln>
            <a:noFill/>
          </a:ln>
        </p:spPr>
      </p:pic>
      <p:pic>
        <p:nvPicPr>
          <p:cNvPr id="134" name="Google Shape;134;p21"/>
          <p:cNvPicPr preferRelativeResize="0"/>
          <p:nvPr/>
        </p:nvPicPr>
        <p:blipFill>
          <a:blip r:embed="rId5">
            <a:alphaModFix/>
          </a:blip>
          <a:stretch>
            <a:fillRect/>
          </a:stretch>
        </p:blipFill>
        <p:spPr>
          <a:xfrm>
            <a:off x="3615825" y="3298701"/>
            <a:ext cx="1669200" cy="1669200"/>
          </a:xfrm>
          <a:prstGeom prst="rect">
            <a:avLst/>
          </a:prstGeom>
          <a:noFill/>
          <a:ln>
            <a:noFill/>
          </a:ln>
        </p:spPr>
      </p:pic>
      <p:pic>
        <p:nvPicPr>
          <p:cNvPr id="135" name="Google Shape;135;p21"/>
          <p:cNvPicPr preferRelativeResize="0"/>
          <p:nvPr/>
        </p:nvPicPr>
        <p:blipFill>
          <a:blip r:embed="rId6">
            <a:alphaModFix/>
          </a:blip>
          <a:stretch>
            <a:fillRect/>
          </a:stretch>
        </p:blipFill>
        <p:spPr>
          <a:xfrm>
            <a:off x="5591400" y="3281000"/>
            <a:ext cx="2111669" cy="1704600"/>
          </a:xfrm>
          <a:prstGeom prst="rect">
            <a:avLst/>
          </a:prstGeom>
          <a:noFill/>
          <a:ln>
            <a:noFill/>
          </a:ln>
        </p:spPr>
      </p:pic>
      <p:sp>
        <p:nvSpPr>
          <p:cNvPr id="136" name="Google Shape;136;p21"/>
          <p:cNvSpPr/>
          <p:nvPr/>
        </p:nvSpPr>
        <p:spPr>
          <a:xfrm>
            <a:off x="-313975" y="3281000"/>
            <a:ext cx="2018400" cy="2017200"/>
          </a:xfrm>
          <a:prstGeom prst="star10">
            <a:avLst>
              <a:gd fmla="val 42533" name="adj"/>
              <a:gd fmla="val 105146" name="hf"/>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entury Gothic"/>
                <a:ea typeface="Century Gothic"/>
                <a:cs typeface="Century Gothic"/>
                <a:sym typeface="Century Gothic"/>
              </a:rPr>
              <a:t>This was the first </a:t>
            </a:r>
            <a:r>
              <a:rPr lang="en">
                <a:solidFill>
                  <a:srgbClr val="FFFFFF"/>
                </a:solidFill>
                <a:latin typeface="Century Gothic"/>
                <a:ea typeface="Century Gothic"/>
                <a:cs typeface="Century Gothic"/>
                <a:sym typeface="Century Gothic"/>
              </a:rPr>
              <a:t>unrehearsed</a:t>
            </a:r>
            <a:r>
              <a:rPr lang="en">
                <a:solidFill>
                  <a:srgbClr val="FFFFFF"/>
                </a:solidFill>
                <a:latin typeface="Century Gothic"/>
                <a:ea typeface="Century Gothic"/>
                <a:cs typeface="Century Gothic"/>
                <a:sym typeface="Century Gothic"/>
              </a:rPr>
              <a:t> space walk in the history of the U.S. space program</a:t>
            </a:r>
            <a:endParaRPr>
              <a:solidFill>
                <a:srgbClr val="FFFFFF"/>
              </a:solidFill>
              <a:latin typeface="Century Gothic"/>
              <a:ea typeface="Century Gothic"/>
              <a:cs typeface="Century Gothic"/>
              <a:sym typeface="Century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