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507" r:id="rId5"/>
    <p:sldId id="508" r:id="rId6"/>
    <p:sldId id="506" r:id="rId7"/>
    <p:sldId id="385" r:id="rId8"/>
    <p:sldId id="416" r:id="rId9"/>
    <p:sldId id="395" r:id="rId10"/>
    <p:sldId id="505" r:id="rId11"/>
    <p:sldId id="398" r:id="rId12"/>
    <p:sldId id="512" r:id="rId13"/>
    <p:sldId id="509" r:id="rId14"/>
    <p:sldId id="510" r:id="rId15"/>
    <p:sldId id="511" r:id="rId16"/>
    <p:sldId id="513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d Slides" id="{F4A7A2F7-3F90-4088-BECB-C247B650B31D}">
          <p14:sldIdLst>
            <p14:sldId id="507"/>
            <p14:sldId id="508"/>
            <p14:sldId id="506"/>
            <p14:sldId id="385"/>
            <p14:sldId id="416"/>
            <p14:sldId id="395"/>
            <p14:sldId id="505"/>
            <p14:sldId id="398"/>
            <p14:sldId id="512"/>
            <p14:sldId id="509"/>
            <p14:sldId id="510"/>
            <p14:sldId id="511"/>
            <p14:sldId id="513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alP" initials="R" lastIdx="1" clrIdx="0">
    <p:extLst>
      <p:ext uri="{19B8F6BF-5375-455C-9EA6-DF929625EA0E}">
        <p15:presenceInfo xmlns:p15="http://schemas.microsoft.com/office/powerpoint/2012/main" userId="Royal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F5F5F"/>
    <a:srgbClr val="8EC640"/>
    <a:srgbClr val="C6E0A1"/>
    <a:srgbClr val="73BF83"/>
    <a:srgbClr val="63A944"/>
    <a:srgbClr val="000103"/>
    <a:srgbClr val="D93175"/>
    <a:srgbClr val="B4B8B4"/>
    <a:srgbClr val="295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79456" autoAdjust="0"/>
  </p:normalViewPr>
  <p:slideViewPr>
    <p:cSldViewPr snapToGrid="0">
      <p:cViewPr varScale="1">
        <p:scale>
          <a:sx n="65" d="100"/>
          <a:sy n="65" d="100"/>
        </p:scale>
        <p:origin x="43" y="58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184"/>
    </p:cViewPr>
  </p:sorterViewPr>
  <p:notesViewPr>
    <p:cSldViewPr snapToGrid="0" showGuides="1">
      <p:cViewPr varScale="1">
        <p:scale>
          <a:sx n="75" d="100"/>
          <a:sy n="75" d="100"/>
        </p:scale>
        <p:origin x="32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4F906F-AEAC-4A43-94AD-3EE4566C2C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4140C-D813-4131-955C-BD0968BDE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AA930-B3CE-47E9-B5E3-148429D4F9DF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03266-E445-4804-B6E6-806F84C52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EAF12-BA64-40F8-8B1B-DE79B45B82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E81AB-D0AE-4546-80A1-4693CB24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33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9BA72-C8E4-4069-95BF-5767CEA15527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CFC3-0761-42E6-8FAA-77A5497C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5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CFC3-0761-42E6-8FAA-77A5497C00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2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ACFC3-0761-42E6-8FAA-77A5497C00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67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5E0A6-2D0D-41DB-8FD7-51F6556F2A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4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e_Present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0DB614-CAED-491A-9BD2-F52875A0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"/>
          <a:stretch/>
        </p:blipFill>
        <p:spPr>
          <a:xfrm>
            <a:off x="0" y="11959"/>
            <a:ext cx="12192000" cy="68460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93876" y="4988979"/>
            <a:ext cx="4113923" cy="706764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988979"/>
            <a:ext cx="0" cy="1001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763525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DDBE6F-1B61-8F47-90ED-5589FF7FB3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5" y="329364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12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e_Presenter_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CB6D96-98E3-462C-9313-195B8B6742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" y="0"/>
            <a:ext cx="121890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93876" y="4988979"/>
            <a:ext cx="4113923" cy="706764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988979"/>
            <a:ext cx="0" cy="1001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763525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44AAB-EC91-3F42-AF4E-D6438D31BE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4" y="423827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61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resenter_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3146E5-38A2-4F29-8129-0AE440519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" y="0"/>
            <a:ext cx="121890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7050" y="4847705"/>
            <a:ext cx="4410749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847705"/>
            <a:ext cx="0" cy="943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99586" y="4026782"/>
            <a:ext cx="4397196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563377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032161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7A2E874-A90E-1949-B907-BCD196942B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4" y="423827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1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Two_Presenter_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3146E5-38A2-4F29-8129-0AE440519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" y="0"/>
            <a:ext cx="121890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7050" y="4847705"/>
            <a:ext cx="4410749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847705"/>
            <a:ext cx="0" cy="943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99586" y="4026782"/>
            <a:ext cx="4397196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563377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032161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07CB5341-749A-4DBC-A909-E3B86F6A7C0C}"/>
              </a:ext>
            </a:extLst>
          </p:cNvPr>
          <p:cNvSpPr txBox="1">
            <a:spLocks/>
          </p:cNvSpPr>
          <p:nvPr userDrawn="1"/>
        </p:nvSpPr>
        <p:spPr>
          <a:xfrm rot="1430045">
            <a:off x="786245" y="2723941"/>
            <a:ext cx="11349055" cy="10019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0" b="0" dirty="0">
                <a:solidFill>
                  <a:schemeClr val="accent1">
                    <a:lumMod val="60000"/>
                    <a:lumOff val="40000"/>
                    <a:alpha val="25000"/>
                  </a:schemeClr>
                </a:solidFill>
                <a:latin typeface="Arial Nova Light" panose="020B0604020202020204" pitchFamily="34" charset="0"/>
                <a:cs typeface="Arial Nova Light" panose="020B0604020202020204" pitchFamily="34" charset="0"/>
              </a:rPr>
              <a:t>Not for distribution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2C18DA-1975-4846-BA5B-237DF3F39D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4" y="423827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Full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9838A4-9BB8-4B57-A55C-28B9B129B4C5}"/>
              </a:ext>
            </a:extLst>
          </p:cNvPr>
          <p:cNvSpPr/>
          <p:nvPr userDrawn="1"/>
        </p:nvSpPr>
        <p:spPr>
          <a:xfrm>
            <a:off x="0" y="0"/>
            <a:ext cx="61722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7AD3F4D-9635-4A9B-824D-BD20176912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359019"/>
            <a:ext cx="11315700" cy="6117981"/>
          </a:xfrm>
          <a:solidFill>
            <a:schemeClr val="accent5"/>
          </a:solidFill>
          <a:effectLst>
            <a:outerShdw blurRad="177800" dist="38100" algn="l" rotWithShape="0">
              <a:prstClr val="black">
                <a:alpha val="3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E6D146-0427-4D93-AB82-129036E9D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5834" y="2425148"/>
            <a:ext cx="4162716" cy="2077278"/>
          </a:xfrm>
        </p:spPr>
        <p:txBody>
          <a:bodyPr anchor="ctr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B712A7-00E0-464F-B1C3-3978648F73E1}"/>
              </a:ext>
            </a:extLst>
          </p:cNvPr>
          <p:cNvCxnSpPr/>
          <p:nvPr userDrawn="1"/>
        </p:nvCxnSpPr>
        <p:spPr>
          <a:xfrm>
            <a:off x="11377866" y="30607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BAE2AF4-C983-6640-A6E7-C8ED013AB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7" y="5796448"/>
            <a:ext cx="1652959" cy="4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Full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9838A4-9BB8-4B57-A55C-28B9B129B4C5}"/>
              </a:ext>
            </a:extLst>
          </p:cNvPr>
          <p:cNvSpPr/>
          <p:nvPr userDrawn="1"/>
        </p:nvSpPr>
        <p:spPr>
          <a:xfrm>
            <a:off x="0" y="0"/>
            <a:ext cx="61722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5B28C28-9E4E-49C1-BCC4-618FE763983B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419100" y="342900"/>
            <a:ext cx="11315700" cy="6134100"/>
          </a:xfrm>
          <a:solidFill>
            <a:schemeClr val="accent5"/>
          </a:solidFill>
          <a:effectLst>
            <a:outerShdw blurRad="177800" dist="38100" algn="ctr" rotWithShape="0">
              <a:srgbClr val="000000">
                <a:alpha val="32000"/>
              </a:srgbClr>
            </a:out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Place Video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E6D146-0427-4D93-AB82-129036E9D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3619499"/>
            <a:ext cx="11315700" cy="1749701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Center me after placement</a:t>
            </a:r>
          </a:p>
        </p:txBody>
      </p:sp>
    </p:spTree>
    <p:extLst>
      <p:ext uri="{BB962C8B-B14F-4D97-AF65-F5344CB8AC3E}">
        <p14:creationId xmlns:p14="http://schemas.microsoft.com/office/powerpoint/2010/main" val="2794811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Hal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9838A4-9BB8-4B57-A55C-28B9B129B4C5}"/>
              </a:ext>
            </a:extLst>
          </p:cNvPr>
          <p:cNvSpPr/>
          <p:nvPr userDrawn="1"/>
        </p:nvSpPr>
        <p:spPr>
          <a:xfrm>
            <a:off x="0" y="0"/>
            <a:ext cx="61722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EC5E9-E26D-42BA-A5E8-E33BFD741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5834" y="2425148"/>
            <a:ext cx="4162716" cy="2077278"/>
          </a:xfrm>
        </p:spPr>
        <p:txBody>
          <a:bodyPr anchor="ctr">
            <a:norm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0106827-814E-42F6-9AE2-4F48EE28C2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359019"/>
            <a:ext cx="6239608" cy="6117981"/>
          </a:xfrm>
          <a:solidFill>
            <a:schemeClr val="accent5"/>
          </a:solidFill>
          <a:effectLst>
            <a:outerShdw blurRad="177800" dist="38100" algn="l" rotWithShape="0">
              <a:prstClr val="black">
                <a:alpha val="3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13CBC8-B324-44B8-A813-431DF0891927}"/>
              </a:ext>
            </a:extLst>
          </p:cNvPr>
          <p:cNvCxnSpPr/>
          <p:nvPr userDrawn="1"/>
        </p:nvCxnSpPr>
        <p:spPr>
          <a:xfrm>
            <a:off x="11372850" y="30607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0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4" y="365125"/>
            <a:ext cx="1035367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95450"/>
            <a:ext cx="10363200" cy="4481513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/>
            </a:lvl1pPr>
            <a:lvl2pPr>
              <a:lnSpc>
                <a:spcPts val="2800"/>
              </a:lnSpc>
              <a:defRPr/>
            </a:lvl2pPr>
            <a:lvl3pPr>
              <a:lnSpc>
                <a:spcPts val="2800"/>
              </a:lnSpc>
              <a:defRPr/>
            </a:lvl3pPr>
            <a:lvl4pPr>
              <a:lnSpc>
                <a:spcPts val="2800"/>
              </a:lnSpc>
              <a:defRPr sz="2000"/>
            </a:lvl4pPr>
            <a:lvl5pPr>
              <a:lnSpc>
                <a:spcPts val="2800"/>
              </a:lnSpc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12C363-390D-4DD5-9431-3A95F672305C}"/>
              </a:ext>
            </a:extLst>
          </p:cNvPr>
          <p:cNvCxnSpPr/>
          <p:nvPr userDrawn="1"/>
        </p:nvCxnSpPr>
        <p:spPr>
          <a:xfrm>
            <a:off x="782891" y="63281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4920295-A90B-4F3B-981F-89B5B121A780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1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Conten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19AC9-7E3F-4225-B88B-A9C1E770C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"/>
          <a:stretch/>
        </p:blipFill>
        <p:spPr>
          <a:xfrm>
            <a:off x="419100" y="337837"/>
            <a:ext cx="11315700" cy="6139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4" y="365125"/>
            <a:ext cx="10353675" cy="1325563"/>
          </a:xfrm>
        </p:spPr>
        <p:txBody>
          <a:bodyPr/>
          <a:lstStyle>
            <a:lvl1pPr>
              <a:defRPr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95450"/>
            <a:ext cx="10363200" cy="4481513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>
                <a:solidFill>
                  <a:schemeClr val="tx1"/>
                </a:solidFill>
              </a:defRPr>
            </a:lvl1pPr>
            <a:lvl2pPr>
              <a:lnSpc>
                <a:spcPts val="28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ts val="28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ts val="28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ts val="2800"/>
              </a:lnSpc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12C363-390D-4DD5-9431-3A95F672305C}"/>
              </a:ext>
            </a:extLst>
          </p:cNvPr>
          <p:cNvCxnSpPr/>
          <p:nvPr userDrawn="1"/>
        </p:nvCxnSpPr>
        <p:spPr>
          <a:xfrm>
            <a:off x="782891" y="63281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896589-16EA-43B9-9E8A-0772DD9D60AB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tx1"/>
                </a:solidFill>
              </a:rPr>
              <a:t>‹#›</a:t>
            </a:fld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1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46B71B-00A2-46AB-B680-7B1F989E2EA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F0027-F593-4F48-865A-9D4EE8000EE3}"/>
              </a:ext>
            </a:extLst>
          </p:cNvPr>
          <p:cNvSpPr/>
          <p:nvPr userDrawn="1"/>
        </p:nvSpPr>
        <p:spPr>
          <a:xfrm>
            <a:off x="5014992" y="342900"/>
            <a:ext cx="6719808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7AD3F4D-9635-4A9B-824D-BD20176912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72200" cy="6858000"/>
          </a:xfrm>
          <a:solidFill>
            <a:schemeClr val="accent5"/>
          </a:solidFill>
          <a:effectLst>
            <a:outerShdw blurRad="177800" dist="38100" algn="ctr" rotWithShape="0">
              <a:prstClr val="black">
                <a:alpha val="3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FEF0DC-93B1-4A40-BE86-B53521FD9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9703" y="762000"/>
            <a:ext cx="4694653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C37612-3D70-485E-9BF3-0391252C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765" y="2524539"/>
            <a:ext cx="4631635" cy="3101420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969071-3BBE-4B73-AC84-FFE97443C2EE}"/>
              </a:ext>
            </a:extLst>
          </p:cNvPr>
          <p:cNvCxnSpPr/>
          <p:nvPr userDrawn="1"/>
        </p:nvCxnSpPr>
        <p:spPr>
          <a:xfrm>
            <a:off x="11382375" y="122196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137A-68F8-4D39-82EB-523840CA80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6477000"/>
            <a:ext cx="6170279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51E17-9823-4CE3-B39F-6843D2EC539B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04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Credi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46B71B-00A2-46AB-B680-7B1F989E2EA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7AD3F4D-9635-4A9B-824D-BD20176912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19800" y="0"/>
            <a:ext cx="6172200" cy="6858000"/>
          </a:xfrm>
          <a:solidFill>
            <a:schemeClr val="accent5"/>
          </a:solidFill>
          <a:effectLst>
            <a:outerShdw blurRad="177800" dist="38100" algn="ctr" rotWithShape="0">
              <a:prstClr val="black">
                <a:alpha val="3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137A-68F8-4D39-82EB-523840CA80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19800" y="6477000"/>
            <a:ext cx="6170279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763207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761009" cy="3234356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F0CCBB-059B-4B60-BCEB-43F841894AD9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C94E7B-B925-4096-80B0-8FB8BAAF420B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8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resent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4767D-E213-447C-868E-6C0F44134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"/>
          <a:stretch/>
        </p:blipFill>
        <p:spPr>
          <a:xfrm>
            <a:off x="0" y="11959"/>
            <a:ext cx="12192000" cy="68460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97050" y="4847705"/>
            <a:ext cx="4410749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847705"/>
            <a:ext cx="0" cy="9434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99586" y="4026782"/>
            <a:ext cx="4397196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563377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032161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E73C4D2-7E6F-3649-AB92-2ECC06713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5" y="329364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0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hoto Credi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46B71B-00A2-46AB-B680-7B1F989E2EA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F0027-F593-4F48-865A-9D4EE8000EE3}"/>
              </a:ext>
            </a:extLst>
          </p:cNvPr>
          <p:cNvSpPr/>
          <p:nvPr userDrawn="1"/>
        </p:nvSpPr>
        <p:spPr>
          <a:xfrm>
            <a:off x="5014992" y="342900"/>
            <a:ext cx="6719808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7AD3F4D-9635-4A9B-824D-BD20176912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72200" cy="6858000"/>
          </a:xfrm>
          <a:solidFill>
            <a:schemeClr val="accent5"/>
          </a:solidFill>
          <a:effectLst>
            <a:outerShdw blurRad="177800" dist="38100" algn="ctr" rotWithShape="0">
              <a:prstClr val="black">
                <a:alpha val="3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C37612-3D70-485E-9BF3-0391252C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765" y="2524539"/>
            <a:ext cx="4631635" cy="3101420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969071-3BBE-4B73-AC84-FFE97443C2EE}"/>
              </a:ext>
            </a:extLst>
          </p:cNvPr>
          <p:cNvCxnSpPr/>
          <p:nvPr userDrawn="1"/>
        </p:nvCxnSpPr>
        <p:spPr>
          <a:xfrm>
            <a:off x="11382375" y="122196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137A-68F8-4D39-82EB-523840CA80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6477000"/>
            <a:ext cx="6170279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9135D1-6BA8-4A13-8F0D-E4DA6D67B75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0" y="5398265"/>
            <a:ext cx="6177064" cy="1078735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marL="398463" indent="0"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F1BD86-9444-4C4A-975E-B02EAA94D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9703" y="762000"/>
            <a:ext cx="4694653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9E5FB-C82E-4294-B606-30433099475F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2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6121400" y="342900"/>
            <a:ext cx="56134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194" y="2501660"/>
            <a:ext cx="4410732" cy="3104421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9EB2C89B-29D5-4BC3-AAD3-28E31D97E9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100" y="2895600"/>
            <a:ext cx="5700548" cy="35814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8504463-FE8D-485C-A597-56956FC403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253" y="342900"/>
            <a:ext cx="4531272" cy="28575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268351-1672-4BE7-B7AC-BBAAA5DACEB1}"/>
              </a:ext>
            </a:extLst>
          </p:cNvPr>
          <p:cNvCxnSpPr/>
          <p:nvPr userDrawn="1"/>
        </p:nvCxnSpPr>
        <p:spPr>
          <a:xfrm>
            <a:off x="11377866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F5366BC-0642-4DD4-B44B-8BBAA1AAA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9703" y="762000"/>
            <a:ext cx="4694653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AB2D0-F2BA-44B0-A441-955A8AB09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0101" y="6096000"/>
            <a:ext cx="5700548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69E37F-6EBF-4BAA-85DC-D3D100F4D8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1253" y="2819400"/>
            <a:ext cx="4531272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089B0-9397-43A4-AEDF-3069ACCF0A72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7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55499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273199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271227" cy="3234356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F0CCBB-059B-4B60-BCEB-43F841894AD9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9EB2C89B-29D5-4BC3-AAD3-28E31D97E9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73808" y="2895600"/>
            <a:ext cx="5700548" cy="35814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8504463-FE8D-485C-A597-56956FC403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1387" y="342900"/>
            <a:ext cx="4531272" cy="28575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99E87F-09C9-43B6-AAD5-B167E5EC31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1387" y="2819400"/>
            <a:ext cx="4531272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0950181-8A58-4547-B9C5-9076935D9C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73808" y="6089737"/>
            <a:ext cx="5700548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E71244-B825-4481-94CC-770F4F5AA035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96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62C7DE2-BA82-4CC5-94BE-B7C7ECC45A0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3429000"/>
            <a:ext cx="4972374" cy="34290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E20C64-9D49-4439-AE2C-1EB2C64415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477000"/>
            <a:ext cx="4952271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96B82D8-8E2A-4945-A865-D0A4993800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62323" y="3429000"/>
            <a:ext cx="7239208" cy="34290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D04699-4CDE-4DA1-ADD3-C95A0824C1A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952270" y="6477000"/>
            <a:ext cx="7259313" cy="381000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4A60D-2CBA-4FD2-B6F5-BCC0E00D5429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BD179E-B63D-4890-A716-CE252270C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9" y="800100"/>
            <a:ext cx="3815998" cy="238618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in three lines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27512-7F06-4EB5-AA2B-27611BCA464B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0EE20A-EB1C-4F25-8FC6-AAB84C876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67" y="800099"/>
            <a:ext cx="6117442" cy="2386189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20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96B82D8-8E2A-4945-A865-D0A4993800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575" y="3436116"/>
            <a:ext cx="11334470" cy="30480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D04699-4CDE-4DA1-ADD3-C95A0824C1A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9099" y="6176858"/>
            <a:ext cx="11324946" cy="310816"/>
          </a:xfrm>
          <a:solidFill>
            <a:schemeClr val="bg1">
              <a:alpha val="55000"/>
            </a:schemeClr>
          </a:solidFill>
        </p:spPr>
        <p:txBody>
          <a:bodyPr lIns="411480" anchor="ctr"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4A60D-2CBA-4FD2-B6F5-BCC0E00D5429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BD179E-B63D-4890-A716-CE252270C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273199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27512-7F06-4EB5-AA2B-27611BCA464B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0EE20A-EB1C-4F25-8FC6-AAB84C876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67" y="800099"/>
            <a:ext cx="6117442" cy="2386189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479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7D1FB0-707A-4CEB-9AD6-1344E67F3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762000"/>
            <a:ext cx="5468057" cy="17240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2D489-C3D8-42E4-9E72-9D880F80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493033"/>
            <a:ext cx="5469978" cy="3113047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3029930"/>
            <a:ext cx="3562515" cy="263228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CCA32C-C53B-419C-8BD7-41806BF85379}"/>
              </a:ext>
            </a:extLst>
          </p:cNvPr>
          <p:cNvCxnSpPr/>
          <p:nvPr userDrawn="1"/>
        </p:nvCxnSpPr>
        <p:spPr>
          <a:xfrm>
            <a:off x="7905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83CCB93-AD9C-4C81-A121-256ACF993F6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62750" y="1295400"/>
            <a:ext cx="742950" cy="619125"/>
          </a:xfrm>
        </p:spPr>
        <p:txBody>
          <a:bodyPr anchor="ctr"/>
          <a:lstStyle>
            <a:lvl1pPr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9CE7E8E-CC4B-4923-95D4-A4892C90627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67624" y="1295400"/>
            <a:ext cx="3686175" cy="619125"/>
          </a:xfrm>
        </p:spPr>
        <p:txBody>
          <a:bodyPr anchor="ctr">
            <a:norm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Companies operate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C88ECAE2-BB77-4EDC-9BCA-01988D4832D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762750" y="2057400"/>
            <a:ext cx="742950" cy="619125"/>
          </a:xfrm>
        </p:spPr>
        <p:txBody>
          <a:bodyPr anchor="ctr"/>
          <a:lstStyle>
            <a:lvl1pPr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F7641A41-5758-4FF7-809E-C9628DEA4B4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4" y="2057400"/>
            <a:ext cx="3686175" cy="619125"/>
          </a:xfrm>
        </p:spPr>
        <p:txBody>
          <a:bodyPr anchor="ctr">
            <a:norm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Commercial facilities on the ISS National Lab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24007A8-AF02-4973-8C99-AAFBC27F67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3429000"/>
            <a:ext cx="4876800" cy="34290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10195B-EABE-4AD0-B4D8-7CE0EFF7F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30569" y="6477000"/>
            <a:ext cx="4861432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D561D-4D16-4FC7-9614-DAB2306C20B0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0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tats and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7D1FB0-707A-4CEB-9AD6-1344E67F3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762000"/>
            <a:ext cx="5468057" cy="17240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2D489-C3D8-42E4-9E72-9D880F80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493033"/>
            <a:ext cx="5469978" cy="3113047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302993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3429000"/>
            <a:ext cx="4876800" cy="342900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CCA32C-C53B-419C-8BD7-41806BF85379}"/>
              </a:ext>
            </a:extLst>
          </p:cNvPr>
          <p:cNvCxnSpPr/>
          <p:nvPr userDrawn="1"/>
        </p:nvCxnSpPr>
        <p:spPr>
          <a:xfrm>
            <a:off x="7905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7EE9DE-55C6-4865-A4C2-EAE53721C5E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990157B-A24B-4FA4-B61E-CFC8D7882B0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62750" y="1295400"/>
            <a:ext cx="742950" cy="619125"/>
          </a:xfrm>
        </p:spPr>
        <p:txBody>
          <a:bodyPr anchor="ctr"/>
          <a:lstStyle>
            <a:lvl1pPr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C08F081-8AB0-4A8B-8298-E4E626428C7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67624" y="1295400"/>
            <a:ext cx="3686175" cy="619125"/>
          </a:xfrm>
        </p:spPr>
        <p:txBody>
          <a:bodyPr anchor="ctr">
            <a:norm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Companies operate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B0590A1-C9DC-44D0-B35D-1021294F55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762750" y="2057400"/>
            <a:ext cx="742950" cy="619125"/>
          </a:xfrm>
        </p:spPr>
        <p:txBody>
          <a:bodyPr anchor="ctr"/>
          <a:lstStyle>
            <a:lvl1pPr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188342A-3436-41B6-A2B4-47D2276ADBF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67624" y="2057400"/>
            <a:ext cx="3686175" cy="619125"/>
          </a:xfrm>
        </p:spPr>
        <p:txBody>
          <a:bodyPr anchor="ctr">
            <a:norm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Commercial facilities on the ISS National Lab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8B6D5E5-0B9D-4C06-B8F3-578DC5799C5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FE4181-F88C-4E5A-B232-F829614DE4E3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84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7D1FB0-707A-4CEB-9AD6-1344E67F3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762000"/>
            <a:ext cx="10173403" cy="17240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2D489-C3D8-42E4-9E72-9D880F80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493033"/>
            <a:ext cx="5469978" cy="3113047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CCA32C-C53B-419C-8BD7-41806BF85379}"/>
              </a:ext>
            </a:extLst>
          </p:cNvPr>
          <p:cNvCxnSpPr/>
          <p:nvPr userDrawn="1"/>
        </p:nvCxnSpPr>
        <p:spPr>
          <a:xfrm>
            <a:off x="7905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F24007A8-AF02-4973-8C99-AAFBC27F67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2300" y="2137416"/>
            <a:ext cx="5219699" cy="2362384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10195B-EABE-4AD0-B4D8-7CE0EFF7F89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72299" y="4214938"/>
            <a:ext cx="5219701" cy="284862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D561D-4D16-4FC7-9614-DAB2306C20B0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BFA962CE-1080-4E00-822A-BCE5E08F18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62771" y="4486090"/>
            <a:ext cx="5219699" cy="2362384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64A62A7-0C7B-4D60-8D3A-A9B8040815A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62770" y="6563612"/>
            <a:ext cx="5219701" cy="284862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</p:spTree>
    <p:extLst>
      <p:ext uri="{BB962C8B-B14F-4D97-AF65-F5344CB8AC3E}">
        <p14:creationId xmlns:p14="http://schemas.microsoft.com/office/powerpoint/2010/main" val="594606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327802" y="2342668"/>
            <a:ext cx="5538780" cy="395823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EC640"/>
                </a:solidFill>
              </a:ln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2D489-C3D8-42E4-9E72-9D880F80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214" y="2493033"/>
            <a:ext cx="4126316" cy="3113047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D561D-4D16-4FC7-9614-DAB2306C20B0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5F042B-27B4-457F-92CB-C6B6A47BC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762000"/>
            <a:ext cx="10464732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108F9F-9E0C-4908-8080-01927FCD7F6D}"/>
              </a:ext>
            </a:extLst>
          </p:cNvPr>
          <p:cNvCxnSpPr/>
          <p:nvPr userDrawn="1"/>
        </p:nvCxnSpPr>
        <p:spPr>
          <a:xfrm>
            <a:off x="11382375" y="122196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078B6E4-E4D9-4EE5-906E-664EE6674E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3586" y="2493033"/>
            <a:ext cx="6743700" cy="4394896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9AD196-F953-42A1-A59B-B8907974645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-23586" y="6506929"/>
            <a:ext cx="6743700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marL="457200" algn="l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89DD1E-70C5-4E43-AFB3-541D1A5BF57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-23586" y="5461245"/>
            <a:ext cx="6743700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marL="457200"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419209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- Stats and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5327447" y="2342668"/>
            <a:ext cx="5538780" cy="395823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EC640"/>
                </a:solidFill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D561D-4D16-4FC7-9614-DAB2306C20B0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AE40E0-BBEB-478E-8670-C3504E953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762000"/>
            <a:ext cx="10070441" cy="17240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C3DA30-2D72-4C58-B9E2-D0E877960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493033"/>
            <a:ext cx="4027068" cy="3267713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9B8E01-3F7F-4DA5-9360-C608F7A356EF}"/>
              </a:ext>
            </a:extLst>
          </p:cNvPr>
          <p:cNvCxnSpPr/>
          <p:nvPr userDrawn="1"/>
        </p:nvCxnSpPr>
        <p:spPr>
          <a:xfrm>
            <a:off x="7905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078B6E4-E4D9-4EE5-906E-664EE6674E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59139" y="2493032"/>
            <a:ext cx="6743700" cy="436496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9AD196-F953-42A1-A59B-B8907974645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59139" y="6477000"/>
            <a:ext cx="6743700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marL="457200"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89DD1E-70C5-4E43-AFB3-541D1A5BF57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459139" y="5431316"/>
            <a:ext cx="6743700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marL="457200"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6927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e_Presenter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0DB614-CAED-491A-9BD2-F52875A0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"/>
          <a:stretch/>
        </p:blipFill>
        <p:spPr>
          <a:xfrm>
            <a:off x="0" y="11959"/>
            <a:ext cx="12192000" cy="68460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8478FA-F8A5-43CF-BC72-9ACC6190751C}"/>
              </a:ext>
            </a:extLst>
          </p:cNvPr>
          <p:cNvCxnSpPr/>
          <p:nvPr userDrawn="1"/>
        </p:nvCxnSpPr>
        <p:spPr>
          <a:xfrm>
            <a:off x="711200" y="1542144"/>
            <a:ext cx="0" cy="736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29A810-40B3-4FAC-B5B9-F95CF748D119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42935" y="1443318"/>
            <a:ext cx="10625165" cy="1457228"/>
          </a:xfrm>
        </p:spPr>
        <p:txBody>
          <a:bodyPr anchor="t">
            <a:noAutofit/>
          </a:bodyPr>
          <a:lstStyle>
            <a:lvl1pPr algn="l">
              <a:tabLst>
                <a:tab pos="3479800" algn="l"/>
              </a:tabLst>
              <a:defRPr sz="66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93876" y="4988979"/>
            <a:ext cx="4113923" cy="706764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726174" y="4988979"/>
            <a:ext cx="0" cy="1001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077122" y="5763525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96E4CFC-BAC1-4836-8441-148239A2563E}"/>
              </a:ext>
            </a:extLst>
          </p:cNvPr>
          <p:cNvSpPr txBox="1">
            <a:spLocks/>
          </p:cNvSpPr>
          <p:nvPr userDrawn="1"/>
        </p:nvSpPr>
        <p:spPr>
          <a:xfrm rot="1430045">
            <a:off x="786245" y="2723941"/>
            <a:ext cx="11349055" cy="10019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0" b="0" dirty="0">
                <a:solidFill>
                  <a:schemeClr val="accent1">
                    <a:lumMod val="60000"/>
                    <a:lumOff val="40000"/>
                    <a:alpha val="35000"/>
                  </a:schemeClr>
                </a:solidFill>
                <a:latin typeface="Arial Nova Light" panose="020B0604020202020204" pitchFamily="34" charset="0"/>
                <a:cs typeface="Arial Nova Light" panose="020B0604020202020204" pitchFamily="34" charset="0"/>
              </a:rPr>
              <a:t>Not for distribution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0B9F89-F87F-3844-BDE4-5C2F0C59D5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775" y="329364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5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4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5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2E83-6911-4749-8B35-EA314E9795DE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763207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761009" cy="3234356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52BBC02-BB39-4087-9C40-008FD02A95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90052" y="331177"/>
            <a:ext cx="2345056" cy="364294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0428400F-ABC7-477F-803A-A4BAE18F67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89443" y="335642"/>
            <a:ext cx="3264877" cy="196654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DD1EDE1-DB1C-43FB-AF1C-1475B00547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89443" y="2466237"/>
            <a:ext cx="3264877" cy="1989018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2D34B0-3919-4756-8D72-6EAE4AB1E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91545" y="4623992"/>
            <a:ext cx="3253175" cy="1864952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602AE12-91A6-4BE0-A7B2-B5B38178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0052" y="4114686"/>
            <a:ext cx="2345056" cy="2373501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F0CCBB-059B-4B60-BCEB-43F841894AD9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4012C6-AC3A-496A-B06F-0D2209FEADB3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01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2E83-6911-4749-8B35-EA314E9795DE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763207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761009" cy="3234356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52BBC02-BB39-4087-9C40-008FD02A95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90052" y="331177"/>
            <a:ext cx="2345056" cy="364294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DD1EDE1-DB1C-43FB-AF1C-1475B00547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89443" y="322978"/>
            <a:ext cx="3264877" cy="3651146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2D34B0-3919-4756-8D72-6EAE4AB1E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91545" y="4114686"/>
            <a:ext cx="3253175" cy="2374258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602AE12-91A6-4BE0-A7B2-B5B38178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0052" y="4114686"/>
            <a:ext cx="2345056" cy="2373501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F0CCBB-059B-4B60-BCEB-43F841894AD9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7829502-3709-4CF9-8732-2D99FD41AD1D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61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Photo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2E83-6911-4749-8B35-EA314E9795DE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52BBC02-BB39-4087-9C40-008FD02A95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331177"/>
            <a:ext cx="2345056" cy="364294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DD1EDE1-DB1C-43FB-AF1C-1475B00547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18491" y="322978"/>
            <a:ext cx="3264877" cy="3651146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2D34B0-3919-4756-8D72-6EAE4AB1E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20593" y="4114686"/>
            <a:ext cx="3253175" cy="2374258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602AE12-91A6-4BE0-A7B2-B5B381788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9100" y="4114686"/>
            <a:ext cx="2345056" cy="2373501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DFEF0DC-93B1-4A40-BE86-B53521FD9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9703" y="762000"/>
            <a:ext cx="4694653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C37612-3D70-485E-9BF3-0391252C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765" y="2524539"/>
            <a:ext cx="4631635" cy="3101420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69071-3BBE-4B73-AC84-FFE97443C2EE}"/>
              </a:ext>
            </a:extLst>
          </p:cNvPr>
          <p:cNvCxnSpPr/>
          <p:nvPr userDrawn="1"/>
        </p:nvCxnSpPr>
        <p:spPr>
          <a:xfrm>
            <a:off x="11382375" y="122196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68C73F-A1E2-410A-B41B-1B7A1AB38581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6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2E83-6911-4749-8B35-EA314E9795DE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8468" y="800100"/>
            <a:ext cx="4763207" cy="1571625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2394-7BDA-4C0D-A8B7-8F381B23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761009" cy="3234356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0428400F-ABC7-477F-803A-A4BAE18F67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90052" y="335642"/>
            <a:ext cx="3145481" cy="6153302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DD1EDE1-DB1C-43FB-AF1C-1475B00547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79467" y="330956"/>
            <a:ext cx="2474853" cy="3148844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2D34B0-3919-4756-8D72-6EAE4AB1E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79467" y="3623733"/>
            <a:ext cx="2453388" cy="285326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F0CCBB-059B-4B60-BCEB-43F841894AD9}"/>
              </a:ext>
            </a:extLst>
          </p:cNvPr>
          <p:cNvCxnSpPr/>
          <p:nvPr userDrawn="1"/>
        </p:nvCxnSpPr>
        <p:spPr>
          <a:xfrm>
            <a:off x="782891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83611D-2B4B-4212-8924-D86135B88223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24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Photo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7A2E83-6911-4749-8B35-EA314E9795DE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0428400F-ABC7-477F-803A-A4BAE18F67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335642"/>
            <a:ext cx="3145481" cy="6153302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DD1EDE1-DB1C-43FB-AF1C-1475B00547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08515" y="330956"/>
            <a:ext cx="2474853" cy="3148844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2D34B0-3919-4756-8D72-6EAE4AB1E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08515" y="3623733"/>
            <a:ext cx="2453388" cy="2853267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dirty="0"/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DFEF0DC-93B1-4A40-BE86-B53521FD9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9703" y="762000"/>
            <a:ext cx="4694653" cy="1752599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C37612-3D70-485E-9BF3-0391252C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765" y="2524539"/>
            <a:ext cx="4631635" cy="3101420"/>
          </a:xfrm>
        </p:spPr>
        <p:txBody>
          <a:bodyPr/>
          <a:lstStyle>
            <a:lvl1pPr marL="0" indent="0" algn="r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algn="r"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 algn="r"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969071-3BBE-4B73-AC84-FFE97443C2EE}"/>
              </a:ext>
            </a:extLst>
          </p:cNvPr>
          <p:cNvCxnSpPr/>
          <p:nvPr userDrawn="1"/>
        </p:nvCxnSpPr>
        <p:spPr>
          <a:xfrm>
            <a:off x="11382375" y="122196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14D3F9-B8D6-47C2-99B8-0376663C163B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02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ACE3B13D-E73D-4C0A-A0F5-9747D55E35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806" y="1238656"/>
            <a:ext cx="568258" cy="658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89E59C-967D-418A-8927-8D112F272267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0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4A5594-EF71-4B85-A5FB-B880DF16F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77CCE79-DA08-48CD-A42D-167D0D577830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35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CA9E967-7F37-482F-A064-4EE8ED5B1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FFAD15-21F5-4177-B8D6-758DA3F5350B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3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1285C61F-072C-4D54-91BF-49F6B1009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245F50-A417-48D1-9BBA-F683766CD8E2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47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EF5694A0-B026-4F2F-A749-48058D3D4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633582-6A41-4A1C-B299-AF151F8DA666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1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e_Present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170" r="-12841" b="19526"/>
          <a:stretch/>
        </p:blipFill>
        <p:spPr>
          <a:xfrm>
            <a:off x="419848" y="342901"/>
            <a:ext cx="11314952" cy="6139616"/>
          </a:xfrm>
          <a:prstGeom prst="rect">
            <a:avLst/>
          </a:prstGeom>
          <a:solidFill>
            <a:srgbClr val="000103"/>
          </a:solidFill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50013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31898" y="4988979"/>
            <a:ext cx="3995757" cy="706764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596978" y="5763525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988979"/>
            <a:ext cx="0" cy="1060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1B86B82-0275-CE4D-AC85-59566D6C98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Cont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41770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F1644-7479-4B65-9CB2-77FCD9E95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C3C7C6-ACA0-44ED-870C-7BF7BA57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101599-05DD-49F5-967E-062DCED0A021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26C606D9-1255-4059-90BB-89CBAAFCD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6DA7D5-E92B-4452-9FA3-6254F921A753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5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235B581-9B51-4153-B6EA-2AE47D6D2C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806" y="1238656"/>
            <a:ext cx="568258" cy="658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77A31-AE0E-4798-B3D2-42F1DB630ADA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41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A02E6E-91BC-400B-94F4-8153E9AD2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D92546-01CD-4C17-9299-C4E3599440AC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59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CE5A39-AB18-4DD9-AFE2-239406CFC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E51F51-FC97-4520-87F3-C423F2ED2FBA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0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347AA78-34FF-46D1-A4C4-72B4E7E56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8D82B6-CD7E-472D-80DD-30F821A45ADA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6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78A373A-7C0D-41EF-BBD3-56AC713A41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B9995C-5EDE-4BAF-BE1E-1721A833FF96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89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Content - Photo Cred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78A4DA-14DF-4F5A-806D-33EE2B6EF9E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9658" y="6477000"/>
            <a:ext cx="4882343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52DC5-F31F-49FD-B60D-21586A746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920DB9-A0F0-4476-B13D-2633B0EA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965A94-4C9B-4BEC-B3A1-92DAD0CFC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011C24-A7E4-4C0F-9317-47FE1A962C68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4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705B6D7-6A89-4551-A92C-FB5C3A52A2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806" y="1238656"/>
            <a:ext cx="568258" cy="65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0CE14-034F-46CA-AB98-A6DA56DA3A93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13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C340A44-1555-4D02-A3D9-5949BDDA06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E88B13-F725-43C7-A97F-3280BE31DC2C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63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CA7ED44-E7CE-4B64-9F8E-129C0A69C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5B6050-D937-4E69-856A-E6F0AE8C93BA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75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resent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170" r="-12841" b="19526"/>
          <a:stretch/>
        </p:blipFill>
        <p:spPr>
          <a:xfrm>
            <a:off x="419848" y="342901"/>
            <a:ext cx="11314952" cy="6139616"/>
          </a:xfrm>
          <a:prstGeom prst="rect">
            <a:avLst/>
          </a:prstGeom>
          <a:solidFill>
            <a:srgbClr val="000103"/>
          </a:solidFill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49880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987" y="5129596"/>
            <a:ext cx="4041764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5129596"/>
            <a:ext cx="0" cy="9453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21388" y="4308673"/>
            <a:ext cx="4029345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31073" y="5845268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314052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3DB373-7EA6-5D49-B532-B3761A68F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1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252B703-6B35-4A2E-873A-E96BCD0EB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3131A3-E785-4239-9AB3-A162B4243157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0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B1584CC-7EC7-4C72-BBFF-99E1CD4464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CBE8EE-3ACE-48F7-A27C-7890425485EF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Content - Photo Credit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38EC52-2E66-4A65-9C96-AF8DC6A846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4000">
                <a:srgbClr val="478847"/>
              </a:gs>
              <a:gs pos="78000">
                <a:schemeClr val="accent4">
                  <a:lumMod val="50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79649-B28A-4D14-9369-09EA9CCAA7B8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177800" dist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58DC2-09A2-47B4-9A0F-3BD4593FE4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2585" y="1232245"/>
            <a:ext cx="3562515" cy="2632285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E00DCAD-B735-4D71-920D-08F5CC0A22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1706880"/>
            <a:ext cx="4876800" cy="5151120"/>
          </a:xfrm>
          <a:solidFill>
            <a:schemeClr val="accent5"/>
          </a:solidFill>
          <a:effectLst>
            <a:outerShdw blurRad="177800" dist="25400" sx="102000" sy="102000" algn="ctr" rotWithShape="0">
              <a:prstClr val="black">
                <a:alpha val="25000"/>
              </a:prstClr>
            </a:outerShdw>
          </a:effectLst>
        </p:spPr>
        <p:txBody>
          <a:bodyPr vert="horz" lIns="0" tIns="45720" rIns="0" bIns="45720" rtlCol="0" anchor="ctr">
            <a:normAutofit/>
          </a:bodyPr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/>
            <a:r>
              <a:rPr lang="en-US" dirty="0"/>
              <a:t>Photo Goes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406D82-1EBC-4387-BF87-192AF6402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7168" y="990601"/>
            <a:ext cx="4439357" cy="1333498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3DF1ED-B2F1-484B-8C24-92546E09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2324099"/>
            <a:ext cx="5469978" cy="3543300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CE44F2-A8AB-4870-A669-CE564C0E7D4E}"/>
              </a:ext>
            </a:extLst>
          </p:cNvPr>
          <p:cNvCxnSpPr/>
          <p:nvPr userDrawn="1"/>
        </p:nvCxnSpPr>
        <p:spPr>
          <a:xfrm>
            <a:off x="1819275" y="1231900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919E95-8FF9-4145-8771-D889DA266C2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5200" y="6477000"/>
            <a:ext cx="4876801" cy="381000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Credit Goes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0708DEB-09A0-4BDF-B3EB-026FAF5ECEA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5200" y="5431316"/>
            <a:ext cx="4876801" cy="1045684"/>
          </a:xfrm>
          <a:solidFill>
            <a:schemeClr val="bg1">
              <a:alpha val="55000"/>
            </a:schemeClr>
          </a:solidFill>
        </p:spPr>
        <p:txBody>
          <a:bodyPr lIns="0" rIns="457200" anchor="ctr">
            <a:norm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Description Goes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4ED92FA-A8E3-49C5-BDD2-F9C5EFA9F7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412" y="1238194"/>
            <a:ext cx="572748" cy="66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713112-9C5A-4FF6-9ACC-149F71540895}"/>
              </a:ext>
            </a:extLst>
          </p:cNvPr>
          <p:cNvSpPr txBox="1"/>
          <p:nvPr userDrawn="1"/>
        </p:nvSpPr>
        <p:spPr>
          <a:xfrm>
            <a:off x="855603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1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6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1341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3098E-151E-4C33-86DC-85A6DE1A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4" y="365125"/>
            <a:ext cx="1035367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12C363-390D-4DD5-9431-3A95F672305C}"/>
              </a:ext>
            </a:extLst>
          </p:cNvPr>
          <p:cNvCxnSpPr/>
          <p:nvPr userDrawn="1"/>
        </p:nvCxnSpPr>
        <p:spPr>
          <a:xfrm>
            <a:off x="782891" y="632811"/>
            <a:ext cx="0" cy="736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48D271-4933-441F-B237-115FB3C90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91" y="2493033"/>
            <a:ext cx="10570907" cy="3113047"/>
          </a:xfrm>
        </p:spPr>
        <p:txBody>
          <a:bodyPr/>
          <a:lstStyle>
            <a:lvl1pPr marL="0" indent="0">
              <a:lnSpc>
                <a:spcPts val="2800"/>
              </a:lnSpc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>
              <a:lnSpc>
                <a:spcPts val="28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4pPr>
            <a:lvl5pPr>
              <a:lnSpc>
                <a:spcPts val="2800"/>
              </a:lnSpc>
              <a:spcAft>
                <a:spcPts val="600"/>
              </a:spcAf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2F98AA-C472-4463-8975-AAB16055DF85}"/>
              </a:ext>
            </a:extLst>
          </p:cNvPr>
          <p:cNvSpPr txBox="1"/>
          <p:nvPr userDrawn="1"/>
        </p:nvSpPr>
        <p:spPr>
          <a:xfrm>
            <a:off x="11102097" y="6003457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10833B0-FDA6-4F53-9516-FE1C454FAC05}" type="slidenum">
              <a:rPr lang="en-US" sz="900" smtClean="0">
                <a:solidFill>
                  <a:schemeClr val="bg1"/>
                </a:solidFill>
              </a:r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88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2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wo_Presenter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170" r="-12841" b="19526"/>
          <a:stretch/>
        </p:blipFill>
        <p:spPr>
          <a:xfrm>
            <a:off x="419848" y="342901"/>
            <a:ext cx="11314952" cy="6139616"/>
          </a:xfrm>
          <a:prstGeom prst="rect">
            <a:avLst/>
          </a:prstGeom>
          <a:solidFill>
            <a:srgbClr val="000103"/>
          </a:solidFill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49880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987" y="5129596"/>
            <a:ext cx="4041764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5129596"/>
            <a:ext cx="0" cy="9453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21388" y="4308673"/>
            <a:ext cx="4029345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31073" y="5845268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314052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3068A305-C499-4184-91A4-E4CBB43842C3}"/>
              </a:ext>
            </a:extLst>
          </p:cNvPr>
          <p:cNvSpPr txBox="1">
            <a:spLocks/>
          </p:cNvSpPr>
          <p:nvPr userDrawn="1"/>
        </p:nvSpPr>
        <p:spPr>
          <a:xfrm rot="1430045">
            <a:off x="786245" y="2723941"/>
            <a:ext cx="11349055" cy="10019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0" b="0" dirty="0">
                <a:solidFill>
                  <a:schemeClr val="accent1">
                    <a:lumMod val="75000"/>
                    <a:alpha val="20000"/>
                  </a:schemeClr>
                </a:solidFill>
                <a:latin typeface="Arial Nova Light" panose="020B0604020202020204" pitchFamily="34" charset="0"/>
                <a:cs typeface="Arial Nova Light" panose="020B0604020202020204" pitchFamily="34" charset="0"/>
              </a:rPr>
              <a:t>Not for distribution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543808-DA13-C14E-893D-73BFDC026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15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e_Presenter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23BAC-EBC3-4928-BCC8-49C747F84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0" r="463" b="15"/>
          <a:stretch/>
        </p:blipFill>
        <p:spPr>
          <a:xfrm>
            <a:off x="419100" y="333172"/>
            <a:ext cx="11335897" cy="6143828"/>
          </a:xfrm>
          <a:prstGeom prst="rect">
            <a:avLst/>
          </a:prstGeom>
        </p:spPr>
      </p:pic>
      <p:pic>
        <p:nvPicPr>
          <p:cNvPr id="11" name="Picture 10" descr="A close up of a lamp&#10;&#10;Description generated with high confidence">
            <a:extLst>
              <a:ext uri="{FF2B5EF4-FFF2-40B4-BE49-F238E27FC236}">
                <a16:creationId xmlns:a16="http://schemas.microsoft.com/office/drawing/2014/main" id="{52CF481C-CF9B-4B5A-90C4-6583A29C4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86" y="-209856"/>
            <a:ext cx="1577008" cy="5656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6E73C-1055-4F5D-B39F-A618F1F626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0" y="342900"/>
            <a:ext cx="6210300" cy="7248555"/>
          </a:xfrm>
          <a:prstGeom prst="rect">
            <a:avLst/>
          </a:prstGeom>
        </p:spPr>
      </p:pic>
      <p:pic>
        <p:nvPicPr>
          <p:cNvPr id="13" name="Picture 12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0639C97-6A62-406B-ABC8-5AD2E10CAF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" y="545060"/>
            <a:ext cx="3427343" cy="593194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50013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31898" y="4988979"/>
            <a:ext cx="3995757" cy="706764"/>
          </a:xfrm>
        </p:spPr>
        <p:txBody>
          <a:bodyPr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596978" y="5763525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988979"/>
            <a:ext cx="0" cy="1060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E825D72-932D-A047-818A-2FD80B45DF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8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resenter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23BAC-EBC3-4928-BCC8-49C747F84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0" r="463" b="15"/>
          <a:stretch/>
        </p:blipFill>
        <p:spPr>
          <a:xfrm>
            <a:off x="419100" y="333172"/>
            <a:ext cx="11335897" cy="6143828"/>
          </a:xfrm>
          <a:prstGeom prst="rect">
            <a:avLst/>
          </a:prstGeom>
        </p:spPr>
      </p:pic>
      <p:pic>
        <p:nvPicPr>
          <p:cNvPr id="15" name="Picture 14" descr="A close up of a lamp&#10;&#10;Description generated with high confidence">
            <a:extLst>
              <a:ext uri="{FF2B5EF4-FFF2-40B4-BE49-F238E27FC236}">
                <a16:creationId xmlns:a16="http://schemas.microsoft.com/office/drawing/2014/main" id="{52CF481C-CF9B-4B5A-90C4-6583A29C4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86" y="-209856"/>
            <a:ext cx="1577008" cy="5656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66E73C-1055-4F5D-B39F-A618F1F626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0" y="342900"/>
            <a:ext cx="6210300" cy="7248555"/>
          </a:xfrm>
          <a:prstGeom prst="rect">
            <a:avLst/>
          </a:prstGeom>
        </p:spPr>
      </p:pic>
      <p:pic>
        <p:nvPicPr>
          <p:cNvPr id="18" name="Picture 1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0639C97-6A62-406B-ABC8-5AD2E10CAF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" y="545060"/>
            <a:ext cx="3427343" cy="593194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49880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987" y="5129596"/>
            <a:ext cx="4041764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5129596"/>
            <a:ext cx="0" cy="9453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21388" y="4308673"/>
            <a:ext cx="4029345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31073" y="5845268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314052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B64A340-1E6F-9145-A114-982798A4EC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wo_Presenter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1B1654-3F13-4622-91DD-5C4D7C2040D2}"/>
              </a:ext>
            </a:extLst>
          </p:cNvPr>
          <p:cNvSpPr/>
          <p:nvPr userDrawn="1"/>
        </p:nvSpPr>
        <p:spPr>
          <a:xfrm>
            <a:off x="419100" y="342900"/>
            <a:ext cx="11315700" cy="6093069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6C8D8-8A3B-469E-929A-8A5B10E5CB4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78000">
                <a:schemeClr val="accent4">
                  <a:lumMod val="89000"/>
                </a:schemeClr>
              </a:gs>
              <a:gs pos="0">
                <a:schemeClr val="accent1"/>
              </a:gs>
            </a:gsLst>
            <a:lin ang="420000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23BAC-EBC3-4928-BCC8-49C747F84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0" r="463" b="15"/>
          <a:stretch/>
        </p:blipFill>
        <p:spPr>
          <a:xfrm>
            <a:off x="419100" y="333172"/>
            <a:ext cx="11335897" cy="6143828"/>
          </a:xfrm>
          <a:prstGeom prst="rect">
            <a:avLst/>
          </a:prstGeom>
        </p:spPr>
      </p:pic>
      <p:pic>
        <p:nvPicPr>
          <p:cNvPr id="15" name="Picture 14" descr="A close up of a lamp&#10;&#10;Description generated with high confidence">
            <a:extLst>
              <a:ext uri="{FF2B5EF4-FFF2-40B4-BE49-F238E27FC236}">
                <a16:creationId xmlns:a16="http://schemas.microsoft.com/office/drawing/2014/main" id="{52CF481C-CF9B-4B5A-90C4-6583A29C4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86" y="-209856"/>
            <a:ext cx="1577008" cy="5656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66E73C-1055-4F5D-B39F-A618F1F626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0" y="342900"/>
            <a:ext cx="6210300" cy="7248555"/>
          </a:xfrm>
          <a:prstGeom prst="rect">
            <a:avLst/>
          </a:prstGeom>
        </p:spPr>
      </p:pic>
      <p:pic>
        <p:nvPicPr>
          <p:cNvPr id="18" name="Picture 1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0639C97-6A62-406B-ABC8-5AD2E10CAF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5" y="545060"/>
            <a:ext cx="3427343" cy="593194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4374D3C-0C1E-46F8-9976-45FB064BD518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121388" y="1649880"/>
            <a:ext cx="4143242" cy="2354132"/>
          </a:xfrm>
        </p:spPr>
        <p:txBody>
          <a:bodyPr anchor="t">
            <a:noAutofit/>
          </a:bodyPr>
          <a:lstStyle>
            <a:lvl1pPr algn="r">
              <a:tabLst>
                <a:tab pos="3479800" algn="l"/>
              </a:tabLst>
              <a:defRPr sz="4000" b="1" spc="30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BB8105E-CC19-42FB-A88B-9D1C6FB5E0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9987" y="5129596"/>
            <a:ext cx="4041764" cy="614551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JOB TITLE,CASIS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5129596"/>
            <a:ext cx="0" cy="9453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121388" y="4308673"/>
            <a:ext cx="4029345" cy="612648"/>
          </a:xfr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6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JOB TITLE,CASIS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631073" y="5845268"/>
            <a:ext cx="2551934" cy="319929"/>
          </a:xfrm>
        </p:spPr>
        <p:txBody>
          <a:bodyPr vert="horz" lIns="0" tIns="45720" rIns="0" bIns="45720" rtlCol="0">
            <a:normAutofit/>
          </a:bodyPr>
          <a:lstStyle>
            <a:lvl1pPr algn="r">
              <a:defRPr lang="en-US" sz="1600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lvl="0" algn="r">
              <a:spcBef>
                <a:spcPts val="0"/>
              </a:spcBef>
            </a:pPr>
            <a:r>
              <a:rPr lang="en-US" dirty="0"/>
              <a:t>DATE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5A6E5-DA44-4C94-80D7-126AAE9CBD3E}"/>
              </a:ext>
            </a:extLst>
          </p:cNvPr>
          <p:cNvCxnSpPr/>
          <p:nvPr userDrawn="1"/>
        </p:nvCxnSpPr>
        <p:spPr>
          <a:xfrm>
            <a:off x="11280125" y="4314052"/>
            <a:ext cx="0" cy="5956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>
            <a:extLst>
              <a:ext uri="{FF2B5EF4-FFF2-40B4-BE49-F238E27FC236}">
                <a16:creationId xmlns:a16="http://schemas.microsoft.com/office/drawing/2014/main" id="{447FABA7-BE04-4657-8422-3D3AE350825E}"/>
              </a:ext>
            </a:extLst>
          </p:cNvPr>
          <p:cNvSpPr txBox="1">
            <a:spLocks/>
          </p:cNvSpPr>
          <p:nvPr userDrawn="1"/>
        </p:nvSpPr>
        <p:spPr>
          <a:xfrm rot="1430045">
            <a:off x="786245" y="2723941"/>
            <a:ext cx="11349055" cy="100191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0" b="0" dirty="0">
                <a:solidFill>
                  <a:schemeClr val="accent1">
                    <a:lumMod val="75000"/>
                    <a:alpha val="35000"/>
                  </a:schemeClr>
                </a:solidFill>
                <a:latin typeface="Arial Nova Light" panose="020B0604020202020204" pitchFamily="34" charset="0"/>
                <a:cs typeface="Arial Nova Light" panose="020B0604020202020204" pitchFamily="34" charset="0"/>
              </a:rPr>
              <a:t>Not for distribution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AF6A64-7105-3B47-96B4-C7C613CE2C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25" y="698625"/>
            <a:ext cx="2135400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9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BC9010-59C5-4FA0-A9F7-712B32AE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C4766-3651-450F-9ABD-8DDEC01F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98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06" r:id="rId2"/>
    <p:sldLayoutId id="2147483660" r:id="rId3"/>
    <p:sldLayoutId id="2147483650" r:id="rId4"/>
    <p:sldLayoutId id="2147483707" r:id="rId5"/>
    <p:sldLayoutId id="2147483715" r:id="rId6"/>
    <p:sldLayoutId id="2147483708" r:id="rId7"/>
    <p:sldLayoutId id="2147483709" r:id="rId8"/>
    <p:sldLayoutId id="2147483716" r:id="rId9"/>
    <p:sldLayoutId id="2147483710" r:id="rId10"/>
    <p:sldLayoutId id="2147483711" r:id="rId11"/>
    <p:sldLayoutId id="2147483717" r:id="rId12"/>
    <p:sldLayoutId id="2147483674" r:id="rId13"/>
    <p:sldLayoutId id="2147483681" r:id="rId14"/>
    <p:sldLayoutId id="2147483668" r:id="rId15"/>
    <p:sldLayoutId id="2147483672" r:id="rId16"/>
    <p:sldLayoutId id="2147483682" r:id="rId17"/>
    <p:sldLayoutId id="2147483664" r:id="rId18"/>
    <p:sldLayoutId id="2147483702" r:id="rId19"/>
    <p:sldLayoutId id="2147483679" r:id="rId20"/>
    <p:sldLayoutId id="2147483670" r:id="rId21"/>
    <p:sldLayoutId id="2147483703" r:id="rId22"/>
    <p:sldLayoutId id="2147483718" r:id="rId23"/>
    <p:sldLayoutId id="2147483723" r:id="rId24"/>
    <p:sldLayoutId id="2147483675" r:id="rId25"/>
    <p:sldLayoutId id="2147483671" r:id="rId26"/>
    <p:sldLayoutId id="2147483720" r:id="rId27"/>
    <p:sldLayoutId id="2147483721" r:id="rId28"/>
    <p:sldLayoutId id="2147483724" r:id="rId29"/>
    <p:sldLayoutId id="2147483669" r:id="rId30"/>
    <p:sldLayoutId id="2147483701" r:id="rId31"/>
    <p:sldLayoutId id="2147483705" r:id="rId32"/>
    <p:sldLayoutId id="2147483700" r:id="rId33"/>
    <p:sldLayoutId id="2147483704" r:id="rId34"/>
    <p:sldLayoutId id="2147483683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73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77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19" r:id="rId53"/>
    <p:sldLayoutId id="2147483725" r:id="rId5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all" spc="500" baseline="0">
          <a:solidFill>
            <a:schemeClr val="bg1"/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4">
          <p15:clr>
            <a:srgbClr val="F26B43"/>
          </p15:clr>
        </p15:guide>
        <p15:guide id="2" pos="7152">
          <p15:clr>
            <a:srgbClr val="F26B43"/>
          </p15:clr>
        </p15:guide>
        <p15:guide id="3" orient="horz" pos="480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16">
          <p15:clr>
            <a:srgbClr val="F26B43"/>
          </p15:clr>
        </p15:guide>
        <p15:guide id="8" pos="264">
          <p15:clr>
            <a:srgbClr val="F26B43"/>
          </p15:clr>
        </p15:guide>
        <p15:guide id="9" pos="7392">
          <p15:clr>
            <a:srgbClr val="F26B43"/>
          </p15:clr>
        </p15:guide>
        <p15:guide id="10" orient="horz" pos="4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bit.ly/skydiveISS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amlink.github.io/install.html" TargetMode="External"/><Relationship Id="rId2" Type="http://schemas.openxmlformats.org/officeDocument/2006/relationships/hyperlink" Target="http://www.ustream.tv/channel/iss-hdev-payload" TargetMode="Externa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hyperlink" Target="https://deafscribe.medium.com/iss-skydiving-8800bdc763a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amzn.to/3rtDgcV" TargetMode="Externa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urricane-florence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issabove.com/iss-web-portal" TargetMode="Externa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jpeg"/><Relationship Id="rId2" Type="http://schemas.openxmlformats.org/officeDocument/2006/relationships/video" Target="https://www.youtube.com/embed/wxXz9APGfiw?feature=oembed" TargetMode="External"/><Relationship Id="rId1" Type="http://schemas.openxmlformats.org/officeDocument/2006/relationships/video" Target="https://www.youtube.com/embed/qpLo_k0cCJg?feature=oembed" TargetMode="External"/><Relationship Id="rId6" Type="http://schemas.openxmlformats.org/officeDocument/2006/relationships/image" Target="../media/image32.jpeg"/><Relationship Id="rId5" Type="http://schemas.openxmlformats.org/officeDocument/2006/relationships/hyperlink" Target="https://www.ustream.tv/channel/live-iss-stream" TargetMode="External"/><Relationship Id="rId4" Type="http://schemas.openxmlformats.org/officeDocument/2006/relationships/hyperlink" Target="http://www.ustream.tv/channel/iss-hdev-payloa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satflare.com/track.asp?q=25544#TO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hyperlink" Target="https://www.star.nesdis.noaa.gov/GOES/index.php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GOES/index.php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07l_6oAGBIM?feature=oembed" TargetMode="External"/><Relationship Id="rId6" Type="http://schemas.openxmlformats.org/officeDocument/2006/relationships/hyperlink" Target="http://www.satflare.com/track.asp?q=25544#TOP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ISS-Above DEVICE</a:t>
            </a:r>
          </a:p>
        </p:txBody>
      </p:sp>
      <p:pic>
        <p:nvPicPr>
          <p:cNvPr id="7" name="Picture 2" descr="issabove-unit">
            <a:extLst>
              <a:ext uri="{FF2B5EF4-FFF2-40B4-BE49-F238E27FC236}">
                <a16:creationId xmlns:a16="http://schemas.microsoft.com/office/drawing/2014/main" id="{B56E0CA0-C6D6-4ABA-83BD-AADEE2A0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310103"/>
            <a:ext cx="4343013" cy="33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1C39A1-7388-4EA5-94B4-D11406F812D8}"/>
              </a:ext>
            </a:extLst>
          </p:cNvPr>
          <p:cNvSpPr txBox="1"/>
          <p:nvPr/>
        </p:nvSpPr>
        <p:spPr>
          <a:xfrm>
            <a:off x="5874746" y="1310103"/>
            <a:ext cx="58548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It displays: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Live video from the ISS including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Real-time Information about :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ISS-Location / News / Crew / Passes / Visible passes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Very bright LED indicates when the ISS is above your school (5-8 times every day)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3500+ installed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400+ in schools / science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Free Lesson Plans / Activities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AA8CA-C73E-4D61-99A3-9D94B37FA6D8}"/>
              </a:ext>
            </a:extLst>
          </p:cNvPr>
          <p:cNvSpPr txBox="1"/>
          <p:nvPr/>
        </p:nvSpPr>
        <p:spPr>
          <a:xfrm>
            <a:off x="1388668" y="4818547"/>
            <a:ext cx="4220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ISS-Above is this little box.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It connects to a TV or projector via HDMI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72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n aerial view of a beach&#10;&#10;Description automatically generated with low confidence">
            <a:extLst>
              <a:ext uri="{FF2B5EF4-FFF2-40B4-BE49-F238E27FC236}">
                <a16:creationId xmlns:a16="http://schemas.microsoft.com/office/drawing/2014/main" id="{A8BF61AA-FFBE-4AAE-B90D-17515BBBE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E4121B4-E0E8-46D2-A316-D255DE6D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r="-2" b="1331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860CF-E971-4140-9C6E-01AA882D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Google maps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4476-F49E-442C-94F9-0D69FF676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Using Google maps (in 3D mode) you can dive down (skydive) to the same area the live feed is showing. 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Top image is a video frame from the beginning of the pass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Bottom image shows the google map view of the same area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hlinkClick r:id="rId4"/>
              </a:rPr>
              <a:t>http://bit.ly/skydiveISS1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EA3D5E52-28B7-452A-B50D-526C954511F1}"/>
              </a:ext>
            </a:extLst>
          </p:cNvPr>
          <p:cNvSpPr txBox="1">
            <a:spLocks/>
          </p:cNvSpPr>
          <p:nvPr/>
        </p:nvSpPr>
        <p:spPr>
          <a:xfrm>
            <a:off x="7936089" y="209678"/>
            <a:ext cx="4255910" cy="445078"/>
          </a:xfrm>
          <a:prstGeom prst="rect">
            <a:avLst/>
          </a:prstGeom>
          <a:solidFill>
            <a:srgbClr val="333333">
              <a:alpha val="55686"/>
            </a:srgb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Video frame captured from the NASA EHDC live feed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088A4BCA-D7F2-4FDB-BDC3-D7781840D2D4}"/>
              </a:ext>
            </a:extLst>
          </p:cNvPr>
          <p:cNvSpPr txBox="1">
            <a:spLocks/>
          </p:cNvSpPr>
          <p:nvPr/>
        </p:nvSpPr>
        <p:spPr>
          <a:xfrm>
            <a:off x="6544056" y="3619815"/>
            <a:ext cx="5275415" cy="320007"/>
          </a:xfrm>
          <a:prstGeom prst="rect">
            <a:avLst/>
          </a:prstGeom>
          <a:solidFill>
            <a:srgbClr val="333333">
              <a:alpha val="55686"/>
            </a:srgb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</a:rPr>
              <a:t>The same location shown using Google Maps – aligned to the same path.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ADVANCED: Capturing </a:t>
            </a:r>
            <a:r>
              <a:rPr lang="en-US" dirty="0" err="1"/>
              <a:t>ehdc</a:t>
            </a:r>
            <a:r>
              <a:rPr lang="en-US" dirty="0"/>
              <a:t> live video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43C-1EDB-4C06-9FCF-7AE2DD0B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live video feed from the EHDC camera is archived every few hours here: </a:t>
            </a:r>
            <a:r>
              <a:rPr lang="en-US" dirty="0">
                <a:hlinkClick r:id="rId2"/>
              </a:rPr>
              <a:t>http://www.ustream.tv/channel/iss-hdev-payload</a:t>
            </a:r>
            <a:endParaRPr lang="en-US" dirty="0"/>
          </a:p>
          <a:p>
            <a:r>
              <a:rPr lang="en-US" dirty="0"/>
              <a:t>You may want to actively capture the live feed to your own computer. </a:t>
            </a:r>
          </a:p>
          <a:p>
            <a:r>
              <a:rPr lang="en-US" dirty="0"/>
              <a:t>The way I do that is using a tool called STREAMLINK</a:t>
            </a:r>
          </a:p>
          <a:p>
            <a:r>
              <a:rPr lang="en-US" dirty="0"/>
              <a:t>You can install this for Windows / Mac or Linux here:</a:t>
            </a:r>
          </a:p>
          <a:p>
            <a:r>
              <a:rPr lang="en-US" dirty="0">
                <a:hlinkClick r:id="rId3"/>
              </a:rPr>
              <a:t>https://streamlink.github.io/install.html</a:t>
            </a:r>
            <a:endParaRPr lang="en-US" dirty="0"/>
          </a:p>
          <a:p>
            <a:r>
              <a:rPr lang="en-US" dirty="0"/>
              <a:t>Capture from a command prompt like this:</a:t>
            </a:r>
          </a:p>
          <a:p>
            <a:r>
              <a:rPr lang="nn-NO" sz="2200" dirty="0"/>
              <a:t>     streamlink http://www.ustream.tv/channel/iss-hdev-payload best -o ehdc.mp4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5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43C-1EDB-4C06-9FCF-7AE2DD0B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term </a:t>
            </a:r>
            <a:r>
              <a:rPr lang="en-US" b="1" dirty="0"/>
              <a:t>ISS skydiving </a:t>
            </a:r>
            <a:r>
              <a:rPr lang="en-US" dirty="0"/>
              <a:t>was first coined by ISS-Above customer </a:t>
            </a:r>
            <a:r>
              <a:rPr lang="en-US" b="1" dirty="0"/>
              <a:t>Kevin McLeod</a:t>
            </a:r>
            <a:r>
              <a:rPr lang="en-US" dirty="0"/>
              <a:t> </a:t>
            </a:r>
            <a:r>
              <a:rPr lang="en-US" sz="2200" dirty="0"/>
              <a:t>Check out his article here: </a:t>
            </a:r>
            <a:br>
              <a:rPr lang="en-US" sz="2200" dirty="0"/>
            </a:br>
            <a:r>
              <a:rPr lang="en-US" sz="2200" dirty="0"/>
              <a:t>      </a:t>
            </a:r>
            <a:r>
              <a:rPr lang="en-US" sz="2200" dirty="0">
                <a:hlinkClick r:id="rId2"/>
              </a:rPr>
              <a:t>https://deafscribe.medium.com/iss-skydiving-8800bdc763a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For </a:t>
            </a:r>
            <a:r>
              <a:rPr lang="en-US" sz="2200" b="1" dirty="0"/>
              <a:t>EOSDIS Worldview</a:t>
            </a:r>
            <a:r>
              <a:rPr lang="en-US" sz="2200" dirty="0"/>
              <a:t>: </a:t>
            </a:r>
          </a:p>
          <a:p>
            <a:r>
              <a:rPr lang="en-US" sz="2000" b="0" i="0" dirty="0">
                <a:effectLst/>
                <a:latin typeface="Open Sans"/>
              </a:rPr>
              <a:t> "We acknowledge the use of imagery from the NASA Worldview application (</a:t>
            </a:r>
            <a:r>
              <a:rPr lang="en-US" sz="2000" b="0" i="0" u="none" strike="noStrike" dirty="0">
                <a:effectLst/>
                <a:latin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https://worldview.earthdata.nasa.gov</a:t>
            </a:r>
            <a:r>
              <a:rPr lang="en-US" sz="2000" b="0" i="0" dirty="0">
                <a:effectLst/>
                <a:latin typeface="Open Sans"/>
              </a:rPr>
              <a:t>), part of the NASA Earth Observing System Data and Information System (EOSDIS).”</a:t>
            </a:r>
            <a:endParaRPr lang="en-US" sz="2800" dirty="0"/>
          </a:p>
          <a:p>
            <a:endParaRPr lang="en-US" sz="2200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15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74" y="301710"/>
            <a:ext cx="3505495" cy="1622321"/>
          </a:xfrm>
        </p:spPr>
        <p:txBody>
          <a:bodyPr>
            <a:normAutofit/>
          </a:bodyPr>
          <a:lstStyle/>
          <a:p>
            <a:r>
              <a:rPr lang="en-US" sz="1800" dirty="0"/>
              <a:t>CONNECTING YOUR ISS-Above To your computer as a webcam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43C-1EDB-4C06-9FCF-7AE2DD0BF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1700" dirty="0"/>
              <a:t>During my presentation I was asked about how to connect the ISS-Above up to Zoom.  I do this using a bit of a fancy external hardware switcher – but you can do it using a simpler inexpensive HDMI to USB adaptor.  </a:t>
            </a:r>
          </a:p>
          <a:p>
            <a:r>
              <a:rPr lang="en-US" sz="1700" dirty="0">
                <a:hlinkClick r:id="rId2"/>
              </a:rPr>
              <a:t>https://amzn.to/3rtDgcV</a:t>
            </a:r>
            <a:r>
              <a:rPr lang="en-US" sz="1700" dirty="0"/>
              <a:t>  </a:t>
            </a:r>
            <a:br>
              <a:rPr lang="en-US" sz="1700" dirty="0"/>
            </a:br>
            <a:r>
              <a:rPr lang="en-US" sz="1700" dirty="0"/>
              <a:t>just $30 from Amazon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051BA-4558-4B42-8D3B-3FBCBC0B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313087"/>
            <a:ext cx="6019331" cy="42285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4647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3" action="ppaction://hlinkfile"/>
              </a:rPr>
              <a:t>ISS-ABOVE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Inspiring Wonder for human spaceflight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94" y="3225336"/>
            <a:ext cx="3024446" cy="3024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323" y="4137394"/>
            <a:ext cx="42459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Liam Kennedy</a:t>
            </a:r>
          </a:p>
          <a:p>
            <a:r>
              <a:rPr lang="en-US" sz="3600" dirty="0">
                <a:solidFill>
                  <a:schemeClr val="bg1"/>
                </a:solidFill>
              </a:rPr>
              <a:t>Founder and Inventor</a:t>
            </a:r>
          </a:p>
          <a:p>
            <a:r>
              <a:rPr lang="en-US" sz="3600" dirty="0">
                <a:solidFill>
                  <a:schemeClr val="bg1"/>
                </a:solidFill>
              </a:rPr>
              <a:t>liam@issabove.com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79" y="3761513"/>
            <a:ext cx="1657091" cy="19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ISS-Above INFO SCREENS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BD69C-D0B6-416F-944A-E90717D29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63" y="1711490"/>
            <a:ext cx="3451496" cy="1863807"/>
          </a:xfrm>
          <a:prstGeom prst="rect">
            <a:avLst/>
          </a:prstGeom>
        </p:spPr>
      </p:pic>
      <p:pic>
        <p:nvPicPr>
          <p:cNvPr id="10" name="Picture 9" descr="Screen of a cell phone screen with text&#10;&#10;Description automatically generated">
            <a:extLst>
              <a:ext uri="{FF2B5EF4-FFF2-40B4-BE49-F238E27FC236}">
                <a16:creationId xmlns:a16="http://schemas.microsoft.com/office/drawing/2014/main" id="{EBF51EED-126B-4442-A814-F1F98E16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484" y="4233339"/>
            <a:ext cx="3374760" cy="1822370"/>
          </a:xfrm>
          <a:prstGeom prst="rect">
            <a:avLst/>
          </a:prstGeom>
        </p:spPr>
      </p:pic>
      <p:pic>
        <p:nvPicPr>
          <p:cNvPr id="11" name="Picture 10" descr="A picture containing device&#10;&#10;Description automatically generated">
            <a:extLst>
              <a:ext uri="{FF2B5EF4-FFF2-40B4-BE49-F238E27FC236}">
                <a16:creationId xmlns:a16="http://schemas.microsoft.com/office/drawing/2014/main" id="{3B73FB63-598A-448C-93E8-386ED5164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9" y="1711490"/>
            <a:ext cx="3239769" cy="1749475"/>
          </a:xfrm>
          <a:prstGeom prst="rect">
            <a:avLst/>
          </a:prstGeom>
        </p:spPr>
      </p:pic>
      <p:pic>
        <p:nvPicPr>
          <p:cNvPr id="13" name="Picture 12" descr="A picture containing phone, clock&#10;&#10;Description automatically generated">
            <a:extLst>
              <a:ext uri="{FF2B5EF4-FFF2-40B4-BE49-F238E27FC236}">
                <a16:creationId xmlns:a16="http://schemas.microsoft.com/office/drawing/2014/main" id="{7CDFCC19-02BD-4445-AFA2-2F24C30F3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78" y="4254141"/>
            <a:ext cx="3239769" cy="1749475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0866172-6E34-478E-BA8D-50220AE9A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74" y="1711490"/>
            <a:ext cx="3239769" cy="182237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29786AC-A139-4A59-AB91-A7EB40274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63" y="4233339"/>
            <a:ext cx="3239769" cy="18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ISS-Above web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43C-1EDB-4C06-9FCF-7AE2DD0BF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4" y="2306753"/>
            <a:ext cx="4508225" cy="2993910"/>
          </a:xfrm>
        </p:spPr>
        <p:txBody>
          <a:bodyPr/>
          <a:lstStyle/>
          <a:p>
            <a:r>
              <a:rPr lang="en-US" dirty="0"/>
              <a:t>Free online resource combining an ISS tracker with both live feeds and other resources/information.  </a:t>
            </a:r>
          </a:p>
          <a:p>
            <a:r>
              <a:rPr lang="en-US" sz="1600" dirty="0">
                <a:hlinkClick r:id="rId2"/>
              </a:rPr>
              <a:t>http://www.issabove.com/iss-web-portal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450B5-85FB-4EEE-ADB1-08386C66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207" y="1506653"/>
            <a:ext cx="5854975" cy="45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0ED628-45E2-4B31-A32E-344926F3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 Earth-viewing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795E4-8444-439D-A23E-DA794FCB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95451"/>
            <a:ext cx="10363200" cy="968728"/>
          </a:xfrm>
        </p:spPr>
        <p:txBody>
          <a:bodyPr/>
          <a:lstStyle/>
          <a:p>
            <a:r>
              <a:rPr lang="en-US" dirty="0"/>
              <a:t>Using resources from the ISS and other NASA / NOAA satellites to support student learning opportunities with Earth-Viewing.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75C40-E675-4F25-B4C9-F9C8950AFDA7}"/>
              </a:ext>
            </a:extLst>
          </p:cNvPr>
          <p:cNvSpPr txBox="1"/>
          <p:nvPr/>
        </p:nvSpPr>
        <p:spPr>
          <a:xfrm>
            <a:off x="1128889" y="5707094"/>
            <a:ext cx="4504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4"/>
              </a:rPr>
              <a:t>http://www.ustream.tv/channel/iss-hdev-payload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69646-6ED5-4853-99DE-6B2BCE34DA7C}"/>
              </a:ext>
            </a:extLst>
          </p:cNvPr>
          <p:cNvSpPr txBox="1"/>
          <p:nvPr/>
        </p:nvSpPr>
        <p:spPr>
          <a:xfrm>
            <a:off x="6784621" y="5707094"/>
            <a:ext cx="4504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5"/>
              </a:rPr>
              <a:t>https://www.ustream.tv/channel/live-iss-stream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Online Media 2" title="San Francisco - the Salton Sea - Dec 18 2020">
            <a:hlinkClick r:id="" action="ppaction://media"/>
            <a:extLst>
              <a:ext uri="{FF2B5EF4-FFF2-40B4-BE49-F238E27FC236}">
                <a16:creationId xmlns:a16="http://schemas.microsoft.com/office/drawing/2014/main" id="{4420B4CE-40A6-4943-8D6F-7162762F9E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16378" y="3139849"/>
            <a:ext cx="4238625" cy="2394823"/>
          </a:xfrm>
          <a:prstGeom prst="rect">
            <a:avLst/>
          </a:prstGeom>
        </p:spPr>
      </p:pic>
      <p:pic>
        <p:nvPicPr>
          <p:cNvPr id="4" name="Online Media 3" title="ISS Live Timelapse 6/18-6/19 2020">
            <a:hlinkClick r:id="" action="ppaction://media"/>
            <a:extLst>
              <a:ext uri="{FF2B5EF4-FFF2-40B4-BE49-F238E27FC236}">
                <a16:creationId xmlns:a16="http://schemas.microsoft.com/office/drawing/2014/main" id="{960B128A-E52D-4514-BAF8-F4F021BADA6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784622" y="3139849"/>
            <a:ext cx="4238625" cy="2394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B1B730-6E91-4B71-B1D0-DD587D47BB0C}"/>
              </a:ext>
            </a:extLst>
          </p:cNvPr>
          <p:cNvSpPr txBox="1"/>
          <p:nvPr/>
        </p:nvSpPr>
        <p:spPr>
          <a:xfrm>
            <a:off x="1225902" y="2619431"/>
            <a:ext cx="423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External High-Definition Camera (EHDC)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434A1-6E44-4F38-BB35-92BC5382A409}"/>
              </a:ext>
            </a:extLst>
          </p:cNvPr>
          <p:cNvSpPr txBox="1"/>
          <p:nvPr/>
        </p:nvSpPr>
        <p:spPr>
          <a:xfrm>
            <a:off x="6784621" y="2628873"/>
            <a:ext cx="423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ISS Live (SD quality)</a:t>
            </a:r>
          </a:p>
        </p:txBody>
      </p:sp>
    </p:spTree>
    <p:extLst>
      <p:ext uri="{BB962C8B-B14F-4D97-AF65-F5344CB8AC3E}">
        <p14:creationId xmlns:p14="http://schemas.microsoft.com/office/powerpoint/2010/main" val="30174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E116-2CD6-47C9-9794-86FE2FA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 skydiving: STUDENT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843C-1EDB-4C06-9FCF-7AE2DD0B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:Using Live Video from the ISS and other NASA/NOAA resources to follow the ISS as it orbits over the earth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Checking orbital path of the ISS over an area you are interested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NASA/NOAA Satellite imagery to check for cloud cover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Google Maps to dive down to the ground and follow the track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Students identify places/ features/ weather/ fires(!)/ Icebergs(!) and conduct further research based on what they see.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Advanced activity: Capturing the live video feed</a:t>
            </a:r>
          </a:p>
        </p:txBody>
      </p:sp>
    </p:spTree>
    <p:extLst>
      <p:ext uri="{BB962C8B-B14F-4D97-AF65-F5344CB8AC3E}">
        <p14:creationId xmlns:p14="http://schemas.microsoft.com/office/powerpoint/2010/main" val="130908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1D7E5966-9AC7-41BC-9152-09A82CDDFDD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/>
          <a:stretch/>
        </p:blipFill>
        <p:spPr>
          <a:xfrm>
            <a:off x="337619" y="191588"/>
            <a:ext cx="11637952" cy="6574645"/>
          </a:xfrm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D7500-A87D-4D46-AB73-4423E17540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684103" y="4881869"/>
            <a:ext cx="5831906" cy="124398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/>
              <a:t>ISS Pass over USA on Jan 29, 2021 </a:t>
            </a:r>
            <a:r>
              <a:rPr lang="en-US"/>
              <a:t>via :</a:t>
            </a:r>
            <a:br>
              <a:rPr lang="en-US"/>
            </a:br>
            <a:r>
              <a:rPr lang="en-US" sz="1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http://www.satflare.com/track.asp?q=25544#TOP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68BFA-649A-448B-B3AA-59DCE21E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219" y="1613621"/>
            <a:ext cx="5057423" cy="1752599"/>
          </a:xfrm>
        </p:spPr>
        <p:txBody>
          <a:bodyPr>
            <a:normAutofit/>
          </a:bodyPr>
          <a:lstStyle/>
          <a:p>
            <a:r>
              <a:rPr lang="en-US" sz="3200" dirty="0"/>
              <a:t>TEXAS to Newfoundland</a:t>
            </a:r>
          </a:p>
        </p:txBody>
      </p:sp>
    </p:spTree>
    <p:extLst>
      <p:ext uri="{BB962C8B-B14F-4D97-AF65-F5344CB8AC3E}">
        <p14:creationId xmlns:p14="http://schemas.microsoft.com/office/powerpoint/2010/main" val="90623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0ED628-45E2-4B31-A32E-344926F3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65125"/>
            <a:ext cx="1165295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OTHER NASA/NOAA Earth-viewing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795E4-8444-439D-A23E-DA794FCB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95451"/>
            <a:ext cx="10363200" cy="968728"/>
          </a:xfrm>
        </p:spPr>
        <p:txBody>
          <a:bodyPr/>
          <a:lstStyle/>
          <a:p>
            <a:r>
              <a:rPr lang="en-US" dirty="0"/>
              <a:t>Checking cloud cover across the USA and other places around the world.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75C40-E675-4F25-B4C9-F9C8950AFDA7}"/>
              </a:ext>
            </a:extLst>
          </p:cNvPr>
          <p:cNvSpPr txBox="1"/>
          <p:nvPr/>
        </p:nvSpPr>
        <p:spPr>
          <a:xfrm>
            <a:off x="1133295" y="5852272"/>
            <a:ext cx="4680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https://www.star.nesdis.noaa.gov/GOES/index.php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69646-6ED5-4853-99DE-6B2BCE34DA7C}"/>
              </a:ext>
            </a:extLst>
          </p:cNvPr>
          <p:cNvSpPr txBox="1"/>
          <p:nvPr/>
        </p:nvSpPr>
        <p:spPr>
          <a:xfrm>
            <a:off x="6849533" y="5852273"/>
            <a:ext cx="4504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3"/>
              </a:rPr>
              <a:t>https://worldview.earthdata.nasa.gov/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1B730-6E91-4B71-B1D0-DD587D47BB0C}"/>
              </a:ext>
            </a:extLst>
          </p:cNvPr>
          <p:cNvSpPr txBox="1"/>
          <p:nvPr/>
        </p:nvSpPr>
        <p:spPr>
          <a:xfrm>
            <a:off x="1450757" y="2613557"/>
            <a:ext cx="3815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GOES EAST/WEST (North America)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434A1-6E44-4F38-BB35-92BC5382A409}"/>
              </a:ext>
            </a:extLst>
          </p:cNvPr>
          <p:cNvSpPr txBox="1"/>
          <p:nvPr/>
        </p:nvSpPr>
        <p:spPr>
          <a:xfrm>
            <a:off x="6556020" y="2613557"/>
            <a:ext cx="4238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NASA Worldview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5376EAA4-A8BF-4D67-8863-314D6C3C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197" y="2979647"/>
            <a:ext cx="3874269" cy="2800639"/>
          </a:xfrm>
          <a:prstGeom prst="rect">
            <a:avLst/>
          </a:prstGeom>
        </p:spPr>
      </p:pic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E9DDCDC4-8542-459C-9FB1-2A4A4AC0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756" y="2993491"/>
            <a:ext cx="3869347" cy="28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4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his GIF animation is from the NOAA GOES Satellite. It is showing cloud cover over the USA for part of the ISS pass.  ">
            <a:extLst>
              <a:ext uri="{FF2B5EF4-FFF2-40B4-BE49-F238E27FC236}">
                <a16:creationId xmlns:a16="http://schemas.microsoft.com/office/drawing/2014/main" id="{C2E56EE8-DF68-4096-883D-7BF35860F4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>
            <a:off x="6019800" y="0"/>
            <a:ext cx="61722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860CF-E971-4140-9C6E-01AA882D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GOES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4476-F49E-442C-94F9-0D69FF676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468" y="2371726"/>
            <a:ext cx="4761009" cy="1263296"/>
          </a:xfrm>
        </p:spPr>
        <p:txBody>
          <a:bodyPr/>
          <a:lstStyle/>
          <a:p>
            <a:r>
              <a:rPr lang="en-US" dirty="0"/>
              <a:t>Using the GOES-East satellite image viewer to check for cloud cover.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39B1-E77C-41FB-8669-5B48E200136E}"/>
              </a:ext>
            </a:extLst>
          </p:cNvPr>
          <p:cNvSpPr txBox="1"/>
          <p:nvPr/>
        </p:nvSpPr>
        <p:spPr>
          <a:xfrm>
            <a:off x="783340" y="4057339"/>
            <a:ext cx="4680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https://www.star.nesdis.noaa.gov/GOES/index.php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5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Map&#10;&#10;Description automatically generated">
            <a:extLst>
              <a:ext uri="{FF2B5EF4-FFF2-40B4-BE49-F238E27FC236}">
                <a16:creationId xmlns:a16="http://schemas.microsoft.com/office/drawing/2014/main" id="{C6D40E31-4FBF-4710-8515-3162F11CB7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0" r="24840"/>
          <a:stretch>
            <a:fillRect/>
          </a:stretch>
        </p:blipFill>
        <p:spPr/>
      </p:pic>
      <p:pic>
        <p:nvPicPr>
          <p:cNvPr id="7" name="Online Media 6" title="Texas to Newfoundland in 10 Minutes - Jan 29 2021">
            <a:hlinkClick r:id="" action="ppaction://media"/>
            <a:extLst>
              <a:ext uri="{FF2B5EF4-FFF2-40B4-BE49-F238E27FC236}">
                <a16:creationId xmlns:a16="http://schemas.microsoft.com/office/drawing/2014/main" id="{132B3C92-6490-449D-B8B5-C274F0B9F03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569075" y="2765425"/>
            <a:ext cx="4632325" cy="261778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6DEE75-D230-4D83-99DC-F552360C50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477000"/>
            <a:ext cx="6170279" cy="38100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D7500-A87D-4D46-AB73-4423E175407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5233012"/>
            <a:ext cx="6170279" cy="124398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800" dirty="0"/>
              <a:t>ISS Pass over USA on Jan 29, 2021 </a:t>
            </a:r>
            <a:r>
              <a:rPr lang="en-US" dirty="0"/>
              <a:t>via :</a:t>
            </a:r>
            <a:br>
              <a:rPr lang="en-US" dirty="0"/>
            </a:br>
            <a:r>
              <a:rPr lang="en-US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http://www.satflare.com/track.asp?q=25544#TOP</a:t>
            </a: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68BFA-649A-448B-B3AA-59DCE21E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33" y="762000"/>
            <a:ext cx="5057423" cy="1752599"/>
          </a:xfrm>
        </p:spPr>
        <p:txBody>
          <a:bodyPr/>
          <a:lstStyle/>
          <a:p>
            <a:r>
              <a:rPr lang="en-US" dirty="0"/>
              <a:t>TEXAS to Newfoundland</a:t>
            </a:r>
          </a:p>
        </p:txBody>
      </p:sp>
    </p:spTree>
    <p:extLst>
      <p:ext uri="{BB962C8B-B14F-4D97-AF65-F5344CB8AC3E}">
        <p14:creationId xmlns:p14="http://schemas.microsoft.com/office/powerpoint/2010/main" val="1987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IS">
  <a:themeElements>
    <a:clrScheme name="Custom 2">
      <a:dk1>
        <a:srgbClr val="0A0D14"/>
      </a:dk1>
      <a:lt1>
        <a:sysClr val="window" lastClr="FFFFFF"/>
      </a:lt1>
      <a:dk2>
        <a:srgbClr val="0A0D14"/>
      </a:dk2>
      <a:lt2>
        <a:srgbClr val="E7E6E6"/>
      </a:lt2>
      <a:accent1>
        <a:srgbClr val="8DC63F"/>
      </a:accent1>
      <a:accent2>
        <a:srgbClr val="4B9CAD"/>
      </a:accent2>
      <a:accent3>
        <a:srgbClr val="4DBFAA"/>
      </a:accent3>
      <a:accent4>
        <a:srgbClr val="01959C"/>
      </a:accent4>
      <a:accent5>
        <a:srgbClr val="F37D2B"/>
      </a:accent5>
      <a:accent6>
        <a:srgbClr val="2B5967"/>
      </a:accent6>
      <a:hlink>
        <a:srgbClr val="0563C1"/>
      </a:hlink>
      <a:folHlink>
        <a:srgbClr val="954F72"/>
      </a:folHlink>
    </a:clrScheme>
    <a:fontScheme name="Custom 5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99F504962392439640CEBA958D041E" ma:contentTypeVersion="4" ma:contentTypeDescription="Create a new document." ma:contentTypeScope="" ma:versionID="39aba31218cd985624721b75fd60d563">
  <xsd:schema xmlns:xsd="http://www.w3.org/2001/XMLSchema" xmlns:xs="http://www.w3.org/2001/XMLSchema" xmlns:p="http://schemas.microsoft.com/office/2006/metadata/properties" xmlns:ns3="15705b0c-66e5-42c0-a298-d978aa2d3567" targetNamespace="http://schemas.microsoft.com/office/2006/metadata/properties" ma:root="true" ma:fieldsID="948d69487b3d81cba6574274dfd95a0e" ns3:_="">
    <xsd:import namespace="15705b0c-66e5-42c0-a298-d978aa2d35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05b0c-66e5-42c0-a298-d978aa2d35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4EB1B0-36B5-4A88-BFB2-B9AB1963BE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705b0c-66e5-42c0-a298-d978aa2d35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FFEA2B-0305-4287-8274-5BCECF5E1702}">
  <ds:schemaRefs>
    <ds:schemaRef ds:uri="15705b0c-66e5-42c0-a298-d978aa2d3567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6F0923-E2E9-4A0C-8367-FF97CDC03E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757</Words>
  <Application>Microsoft Office PowerPoint</Application>
  <PresentationFormat>Widescreen</PresentationFormat>
  <Paragraphs>74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Nova Light</vt:lpstr>
      <vt:lpstr>Calibri</vt:lpstr>
      <vt:lpstr>Century Gothic</vt:lpstr>
      <vt:lpstr>Open Sans</vt:lpstr>
      <vt:lpstr>CASIS</vt:lpstr>
      <vt:lpstr>ISS-Above DEVICE</vt:lpstr>
      <vt:lpstr>ISS-Above INFO SCREENS</vt:lpstr>
      <vt:lpstr>ISS-Above web portal</vt:lpstr>
      <vt:lpstr>ISS Earth-viewing resources</vt:lpstr>
      <vt:lpstr>ISS skydiving: STUDENT ACTIVITY</vt:lpstr>
      <vt:lpstr>TEXAS to Newfoundland</vt:lpstr>
      <vt:lpstr>OTHER NASA/NOAA Earth-viewing resources</vt:lpstr>
      <vt:lpstr>NOAA GOES</vt:lpstr>
      <vt:lpstr>TEXAS to Newfoundland</vt:lpstr>
      <vt:lpstr>Google maps</vt:lpstr>
      <vt:lpstr>ADVANCED: Capturing ehdc live video feed</vt:lpstr>
      <vt:lpstr>acknowledgements</vt:lpstr>
      <vt:lpstr>CONNECTING YOUR ISS-Above To your computer as a webcam</vt:lpstr>
      <vt:lpstr>ISS-ABOVE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Expedition: Space Lab  A new space Station Explorers program </dc:title>
  <dc:creator>Liam Kennedy</dc:creator>
  <cp:lastModifiedBy>Liam Kennedy</cp:lastModifiedBy>
  <cp:revision>14</cp:revision>
  <dcterms:created xsi:type="dcterms:W3CDTF">2021-02-04T19:29:02Z</dcterms:created>
  <dcterms:modified xsi:type="dcterms:W3CDTF">2021-02-06T16:32:17Z</dcterms:modified>
</cp:coreProperties>
</file>